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302" r:id="rId6"/>
    <p:sldId id="303" r:id="rId7"/>
    <p:sldId id="258" r:id="rId8"/>
    <p:sldId id="294" r:id="rId9"/>
    <p:sldId id="297" r:id="rId10"/>
    <p:sldId id="296" r:id="rId11"/>
    <p:sldId id="298" r:id="rId12"/>
    <p:sldId id="299" r:id="rId13"/>
    <p:sldId id="300" r:id="rId14"/>
    <p:sldId id="304" r:id="rId15"/>
    <p:sldId id="308" r:id="rId16"/>
    <p:sldId id="305" r:id="rId17"/>
    <p:sldId id="309" r:id="rId18"/>
    <p:sldId id="306" r:id="rId19"/>
    <p:sldId id="307" r:id="rId20"/>
    <p:sldId id="295" r:id="rId21"/>
    <p:sldId id="301" r:id="rId22"/>
    <p:sldId id="310" r:id="rId23"/>
    <p:sldId id="311" r:id="rId24"/>
    <p:sldId id="312" r:id="rId25"/>
    <p:sldId id="313" r:id="rId26"/>
    <p:sldId id="314" r:id="rId27"/>
    <p:sldId id="315" r:id="rId28"/>
    <p:sldId id="316" r:id="rId29"/>
    <p:sldId id="318" r:id="rId30"/>
    <p:sldId id="319" r:id="rId31"/>
    <p:sldId id="320" r:id="rId32"/>
    <p:sldId id="322" r:id="rId33"/>
    <p:sldId id="324" r:id="rId34"/>
    <p:sldId id="321" r:id="rId35"/>
    <p:sldId id="326" r:id="rId36"/>
    <p:sldId id="327" r:id="rId37"/>
    <p:sldId id="328" r:id="rId38"/>
    <p:sldId id="329" r:id="rId39"/>
    <p:sldId id="330" r:id="rId40"/>
    <p:sldId id="336" r:id="rId41"/>
    <p:sldId id="331" r:id="rId42"/>
    <p:sldId id="337" r:id="rId43"/>
    <p:sldId id="332" r:id="rId44"/>
    <p:sldId id="338" r:id="rId45"/>
    <p:sldId id="333" r:id="rId46"/>
    <p:sldId id="334" r:id="rId47"/>
    <p:sldId id="339"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6EB07B7-07A2-4AB0-9CDC-F4F396AC3853}">
          <p14:sldIdLst>
            <p14:sldId id="256"/>
            <p14:sldId id="257"/>
            <p14:sldId id="302"/>
            <p14:sldId id="303"/>
            <p14:sldId id="258"/>
            <p14:sldId id="294"/>
            <p14:sldId id="297"/>
            <p14:sldId id="296"/>
            <p14:sldId id="298"/>
            <p14:sldId id="299"/>
            <p14:sldId id="300"/>
            <p14:sldId id="304"/>
            <p14:sldId id="308"/>
            <p14:sldId id="305"/>
            <p14:sldId id="309"/>
            <p14:sldId id="306"/>
            <p14:sldId id="307"/>
            <p14:sldId id="295"/>
            <p14:sldId id="301"/>
            <p14:sldId id="310"/>
            <p14:sldId id="311"/>
            <p14:sldId id="312"/>
            <p14:sldId id="313"/>
            <p14:sldId id="314"/>
            <p14:sldId id="315"/>
            <p14:sldId id="316"/>
            <p14:sldId id="318"/>
            <p14:sldId id="319"/>
            <p14:sldId id="320"/>
            <p14:sldId id="322"/>
            <p14:sldId id="324"/>
            <p14:sldId id="321"/>
            <p14:sldId id="326"/>
            <p14:sldId id="327"/>
            <p14:sldId id="328"/>
            <p14:sldId id="329"/>
            <p14:sldId id="330"/>
            <p14:sldId id="336"/>
            <p14:sldId id="331"/>
            <p14:sldId id="337"/>
            <p14:sldId id="332"/>
            <p14:sldId id="338"/>
            <p14:sldId id="333"/>
            <p14:sldId id="334"/>
            <p14:sldId id="339"/>
          </p14:sldIdLst>
        </p14:section>
        <p14:section name="Untitled Section" id="{DE5F1574-4D79-4AEC-8D7C-BFE73AF3A2FF}">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7" autoAdjust="0"/>
    <p:restoredTop sz="94624" autoAdjust="0"/>
  </p:normalViewPr>
  <p:slideViewPr>
    <p:cSldViewPr showGuides="1">
      <p:cViewPr varScale="1">
        <p:scale>
          <a:sx n="70" d="100"/>
          <a:sy n="70" d="100"/>
        </p:scale>
        <p:origin x="1350" y="72"/>
      </p:cViewPr>
      <p:guideLst>
        <p:guide orient="horz" pos="2160"/>
        <p:guide pos="2880"/>
      </p:guideLst>
    </p:cSldViewPr>
  </p:slideViewPr>
  <p:outlineViewPr>
    <p:cViewPr>
      <p:scale>
        <a:sx n="33" d="100"/>
        <a:sy n="33" d="100"/>
      </p:scale>
      <p:origin x="48" y="1674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2.xml"/><Relationship Id="rId49" Type="http://schemas.openxmlformats.org/officeDocument/2006/relationships/presProps" Target="presProps.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43A5CD6-4ECD-4BB8-AE1A-74EEBCE4A4D9}" type="doc">
      <dgm:prSet loTypeId="urn:microsoft.com/office/officeart/2005/8/layout/radial6" loCatId="cycle" qsTypeId="urn:microsoft.com/office/officeart/2005/8/quickstyle/simple1" qsCatId="simple" csTypeId="urn:microsoft.com/office/officeart/2005/8/colors/accent0_3" csCatId="mainScheme" phldr="1"/>
      <dgm:spPr/>
      <dgm:t>
        <a:bodyPr/>
        <a:lstStyle/>
        <a:p>
          <a:endParaRPr lang="en-IN"/>
        </a:p>
      </dgm:t>
    </dgm:pt>
    <dgm:pt modelId="{30784CE4-689D-4B35-9060-E77AF7290D10}">
      <dgm:prSet phldrT="[Text]"/>
      <dgm:spPr/>
      <dgm:t>
        <a:bodyPr/>
        <a:lstStyle/>
        <a:p>
          <a:r>
            <a:rPr lang="en-US" dirty="0" smtClean="0"/>
            <a:t>Factors affecting fermentation</a:t>
          </a:r>
          <a:endParaRPr lang="en-IN" dirty="0"/>
        </a:p>
      </dgm:t>
    </dgm:pt>
    <dgm:pt modelId="{7A65A86F-D364-4287-9237-FA533C3A03D9}" cxnId="{DD0EC43A-B3F3-4FB1-BCAC-0399B403131C}" type="parTrans">
      <dgm:prSet/>
      <dgm:spPr/>
      <dgm:t>
        <a:bodyPr/>
        <a:lstStyle/>
        <a:p>
          <a:endParaRPr lang="en-IN"/>
        </a:p>
      </dgm:t>
    </dgm:pt>
    <dgm:pt modelId="{70C1CFCF-4BCA-45F1-AC0E-878090387D90}" cxnId="{DD0EC43A-B3F3-4FB1-BCAC-0399B403131C}" type="sibTrans">
      <dgm:prSet/>
      <dgm:spPr/>
      <dgm:t>
        <a:bodyPr/>
        <a:lstStyle/>
        <a:p>
          <a:endParaRPr lang="en-IN"/>
        </a:p>
      </dgm:t>
    </dgm:pt>
    <dgm:pt modelId="{F29A6585-427E-46DA-8305-206B08A358B2}">
      <dgm:prSet phldrT="[Text]" custT="1"/>
      <dgm:spPr/>
      <dgm:t>
        <a:bodyPr/>
        <a:lstStyle/>
        <a:p>
          <a:r>
            <a:rPr lang="en-IN" sz="1200" dirty="0" smtClean="0"/>
            <a:t>pH</a:t>
          </a:r>
          <a:endParaRPr lang="en-IN" sz="1200" dirty="0"/>
        </a:p>
      </dgm:t>
    </dgm:pt>
    <dgm:pt modelId="{B4902249-DA6F-49E9-9B84-03CAF60F6188}" cxnId="{3DC97408-4344-4DC3-9B1A-5769F059E0EF}" type="parTrans">
      <dgm:prSet/>
      <dgm:spPr/>
      <dgm:t>
        <a:bodyPr/>
        <a:lstStyle/>
        <a:p>
          <a:endParaRPr lang="en-IN"/>
        </a:p>
      </dgm:t>
    </dgm:pt>
    <dgm:pt modelId="{75B94914-9035-4A42-8375-1914A6FF6A8F}" cxnId="{3DC97408-4344-4DC3-9B1A-5769F059E0EF}" type="sibTrans">
      <dgm:prSet/>
      <dgm:spPr/>
      <dgm:t>
        <a:bodyPr/>
        <a:lstStyle/>
        <a:p>
          <a:endParaRPr lang="en-IN"/>
        </a:p>
      </dgm:t>
    </dgm:pt>
    <dgm:pt modelId="{03223FEB-8FF9-4777-9C6A-3AB6FEEF8BDE}">
      <dgm:prSet phldrT="[Text]" phldr="1"/>
      <dgm:spPr/>
      <dgm:t>
        <a:bodyPr/>
        <a:lstStyle/>
        <a:p>
          <a:endParaRPr lang="en-IN"/>
        </a:p>
      </dgm:t>
    </dgm:pt>
    <dgm:pt modelId="{CE73ADE8-6FBD-4DB2-A55D-0C82E4430B13}" cxnId="{A66C7431-93BD-4A8E-9FD4-B6E8051827F3}" type="parTrans">
      <dgm:prSet/>
      <dgm:spPr/>
      <dgm:t>
        <a:bodyPr/>
        <a:lstStyle/>
        <a:p>
          <a:endParaRPr lang="en-IN"/>
        </a:p>
      </dgm:t>
    </dgm:pt>
    <dgm:pt modelId="{0B4FD592-66EC-4B18-8E8A-000A1BCDE8F2}" cxnId="{A66C7431-93BD-4A8E-9FD4-B6E8051827F3}" type="sibTrans">
      <dgm:prSet/>
      <dgm:spPr/>
      <dgm:t>
        <a:bodyPr/>
        <a:lstStyle/>
        <a:p>
          <a:endParaRPr lang="en-IN"/>
        </a:p>
      </dgm:t>
    </dgm:pt>
    <dgm:pt modelId="{5DC18FBE-E794-43F8-8743-929F25D9E303}">
      <dgm:prSet phldrT="[Text]" phldr="1"/>
      <dgm:spPr/>
      <dgm:t>
        <a:bodyPr/>
        <a:lstStyle/>
        <a:p>
          <a:endParaRPr lang="en-IN"/>
        </a:p>
      </dgm:t>
    </dgm:pt>
    <dgm:pt modelId="{B0B8A4EF-D415-424F-9565-81113E9E24E7}" cxnId="{31444410-8662-42B6-B204-F33612784655}" type="parTrans">
      <dgm:prSet/>
      <dgm:spPr/>
      <dgm:t>
        <a:bodyPr/>
        <a:lstStyle/>
        <a:p>
          <a:endParaRPr lang="en-IN"/>
        </a:p>
      </dgm:t>
    </dgm:pt>
    <dgm:pt modelId="{832CC89C-E657-4CCA-978B-D3FA5BC80A84}" cxnId="{31444410-8662-42B6-B204-F33612784655}" type="sibTrans">
      <dgm:prSet/>
      <dgm:spPr/>
      <dgm:t>
        <a:bodyPr/>
        <a:lstStyle/>
        <a:p>
          <a:endParaRPr lang="en-IN"/>
        </a:p>
      </dgm:t>
    </dgm:pt>
    <dgm:pt modelId="{A0BF340D-24CC-4728-A518-F075847C6F62}">
      <dgm:prSet phldrT="[Text]" phldr="1"/>
      <dgm:spPr/>
      <dgm:t>
        <a:bodyPr/>
        <a:lstStyle/>
        <a:p>
          <a:endParaRPr lang="en-IN"/>
        </a:p>
      </dgm:t>
    </dgm:pt>
    <dgm:pt modelId="{54A883B1-0C32-4BAD-9819-4052D0B11957}" cxnId="{56330ECA-88A4-4C82-B8B4-702630D7AE99}" type="parTrans">
      <dgm:prSet/>
      <dgm:spPr/>
      <dgm:t>
        <a:bodyPr/>
        <a:lstStyle/>
        <a:p>
          <a:endParaRPr lang="en-IN"/>
        </a:p>
      </dgm:t>
    </dgm:pt>
    <dgm:pt modelId="{5E7C16ED-CE15-4D11-9E13-81917F6B9562}" cxnId="{56330ECA-88A4-4C82-B8B4-702630D7AE99}" type="sibTrans">
      <dgm:prSet/>
      <dgm:spPr/>
      <dgm:t>
        <a:bodyPr/>
        <a:lstStyle/>
        <a:p>
          <a:endParaRPr lang="en-IN"/>
        </a:p>
      </dgm:t>
    </dgm:pt>
    <dgm:pt modelId="{77D45544-A174-4BF0-A5ED-236DFA4F187E}">
      <dgm:prSet custT="1"/>
      <dgm:spPr/>
      <dgm:t>
        <a:bodyPr/>
        <a:lstStyle/>
        <a:p>
          <a:r>
            <a:rPr lang="en-IN" sz="1200" dirty="0" smtClean="0"/>
            <a:t>Composition of the medium</a:t>
          </a:r>
          <a:endParaRPr lang="en-IN" sz="1200" dirty="0"/>
        </a:p>
      </dgm:t>
    </dgm:pt>
    <dgm:pt modelId="{E491DE8E-5955-419F-B19C-D239091DE556}" cxnId="{8E1D8DF0-9EBB-44B0-AF5C-F527F385B622}" type="parTrans">
      <dgm:prSet/>
      <dgm:spPr/>
      <dgm:t>
        <a:bodyPr/>
        <a:lstStyle/>
        <a:p>
          <a:endParaRPr lang="en-IN"/>
        </a:p>
      </dgm:t>
    </dgm:pt>
    <dgm:pt modelId="{E0C8B350-3C98-40C0-9B8F-0950DC9BB205}" cxnId="{8E1D8DF0-9EBB-44B0-AF5C-F527F385B622}" type="sibTrans">
      <dgm:prSet/>
      <dgm:spPr/>
      <dgm:t>
        <a:bodyPr/>
        <a:lstStyle/>
        <a:p>
          <a:endParaRPr lang="en-IN"/>
        </a:p>
      </dgm:t>
    </dgm:pt>
    <dgm:pt modelId="{F7AE4C46-5634-451B-AE62-47D86B56642E}">
      <dgm:prSet/>
      <dgm:spPr/>
      <dgm:t>
        <a:bodyPr/>
        <a:lstStyle/>
        <a:p>
          <a:endParaRPr lang="en-IN"/>
        </a:p>
      </dgm:t>
    </dgm:pt>
    <dgm:pt modelId="{DF0C3CBE-904F-4D4B-87BA-4ABC7D6DB374}" cxnId="{A83F8681-BC2D-4D61-A458-A8D3AC8C2947}" type="parTrans">
      <dgm:prSet/>
      <dgm:spPr/>
      <dgm:t>
        <a:bodyPr/>
        <a:lstStyle/>
        <a:p>
          <a:endParaRPr lang="en-IN"/>
        </a:p>
      </dgm:t>
    </dgm:pt>
    <dgm:pt modelId="{E998FD47-4797-409E-8FD0-068578A1E6D4}" cxnId="{A83F8681-BC2D-4D61-A458-A8D3AC8C2947}" type="sibTrans">
      <dgm:prSet/>
      <dgm:spPr/>
      <dgm:t>
        <a:bodyPr/>
        <a:lstStyle/>
        <a:p>
          <a:endParaRPr lang="en-IN"/>
        </a:p>
      </dgm:t>
    </dgm:pt>
    <dgm:pt modelId="{6B8FFCB8-797A-490D-8107-203644BBC025}">
      <dgm:prSet/>
      <dgm:spPr/>
      <dgm:t>
        <a:bodyPr/>
        <a:lstStyle/>
        <a:p>
          <a:endParaRPr lang="en-IN" dirty="0"/>
        </a:p>
      </dgm:t>
    </dgm:pt>
    <dgm:pt modelId="{89FB4175-FD4B-44F0-89C4-888ED5116EA6}" cxnId="{E46B4CA5-54AB-4CA2-B111-0D42BD6A8481}" type="parTrans">
      <dgm:prSet/>
      <dgm:spPr/>
      <dgm:t>
        <a:bodyPr/>
        <a:lstStyle/>
        <a:p>
          <a:endParaRPr lang="en-IN"/>
        </a:p>
      </dgm:t>
    </dgm:pt>
    <dgm:pt modelId="{BB2F5CD5-BDA3-4F24-B3B4-87B6DD2DCA03}" cxnId="{E46B4CA5-54AB-4CA2-B111-0D42BD6A8481}" type="sibTrans">
      <dgm:prSet/>
      <dgm:spPr/>
      <dgm:t>
        <a:bodyPr/>
        <a:lstStyle/>
        <a:p>
          <a:endParaRPr lang="en-IN"/>
        </a:p>
      </dgm:t>
    </dgm:pt>
    <dgm:pt modelId="{58EE05EE-33C3-4797-B1AD-193C6F50B68E}">
      <dgm:prSet phldrT="[Text]" custT="1"/>
      <dgm:spPr/>
      <dgm:t>
        <a:bodyPr/>
        <a:lstStyle/>
        <a:p>
          <a:r>
            <a:rPr lang="en-IN" sz="1200" dirty="0" smtClean="0"/>
            <a:t> Nature of medium</a:t>
          </a:r>
          <a:endParaRPr lang="en-IN" sz="1200" dirty="0"/>
        </a:p>
      </dgm:t>
    </dgm:pt>
    <dgm:pt modelId="{8B498A00-712D-4F53-A35D-56C101909520}" cxnId="{FAB6F902-F2E5-4170-9170-C8004EF271A4}" type="parTrans">
      <dgm:prSet/>
      <dgm:spPr/>
      <dgm:t>
        <a:bodyPr/>
        <a:lstStyle/>
        <a:p>
          <a:endParaRPr lang="en-IN"/>
        </a:p>
      </dgm:t>
    </dgm:pt>
    <dgm:pt modelId="{943B4EC9-9CDD-4E8F-BF32-3C8F3EA2A5E3}" cxnId="{FAB6F902-F2E5-4170-9170-C8004EF271A4}" type="sibTrans">
      <dgm:prSet/>
      <dgm:spPr/>
      <dgm:t>
        <a:bodyPr/>
        <a:lstStyle/>
        <a:p>
          <a:endParaRPr lang="en-IN"/>
        </a:p>
      </dgm:t>
    </dgm:pt>
    <dgm:pt modelId="{9E87A24F-B6D2-4BB2-8DA8-CA277B8C3E10}">
      <dgm:prSet phldrT="[Text]" custT="1"/>
      <dgm:spPr/>
      <dgm:t>
        <a:bodyPr/>
        <a:lstStyle/>
        <a:p>
          <a:r>
            <a:rPr lang="en-IN" sz="1200" smtClean="0"/>
            <a:t>Temperature</a:t>
          </a:r>
          <a:endParaRPr lang="en-IN" sz="1200" dirty="0"/>
        </a:p>
      </dgm:t>
    </dgm:pt>
    <dgm:pt modelId="{8090F798-B919-4F7F-85E1-561F353C4959}" cxnId="{3F50FA81-F50E-4DF9-854B-FCD20DA28502}" type="parTrans">
      <dgm:prSet/>
      <dgm:spPr/>
      <dgm:t>
        <a:bodyPr/>
        <a:lstStyle/>
        <a:p>
          <a:endParaRPr lang="en-IN"/>
        </a:p>
      </dgm:t>
    </dgm:pt>
    <dgm:pt modelId="{DDED8FA3-19F4-4740-A529-B74D7054F154}" cxnId="{3F50FA81-F50E-4DF9-854B-FCD20DA28502}" type="sibTrans">
      <dgm:prSet/>
      <dgm:spPr/>
      <dgm:t>
        <a:bodyPr/>
        <a:lstStyle/>
        <a:p>
          <a:endParaRPr lang="en-IN"/>
        </a:p>
      </dgm:t>
    </dgm:pt>
    <dgm:pt modelId="{E357AAFD-C73D-4EBD-930A-FC09CDF08914}">
      <dgm:prSet custT="1"/>
      <dgm:spPr/>
      <dgm:t>
        <a:bodyPr/>
        <a:lstStyle/>
        <a:p>
          <a:r>
            <a:rPr lang="en-IN" sz="1200" dirty="0" smtClean="0"/>
            <a:t>Dissolved carbon dioxide, oxygen </a:t>
          </a:r>
          <a:endParaRPr lang="en-IN" sz="1200" dirty="0"/>
        </a:p>
      </dgm:t>
    </dgm:pt>
    <dgm:pt modelId="{C398417E-3B58-4939-B049-1DB4BB1B65E5}" cxnId="{56186447-7E8D-434A-9194-D26F79F53A00}" type="parTrans">
      <dgm:prSet/>
      <dgm:spPr/>
      <dgm:t>
        <a:bodyPr/>
        <a:lstStyle/>
        <a:p>
          <a:endParaRPr lang="en-IN"/>
        </a:p>
      </dgm:t>
    </dgm:pt>
    <dgm:pt modelId="{A4A31366-1CCF-4158-B983-222C31097D75}" cxnId="{56186447-7E8D-434A-9194-D26F79F53A00}" type="sibTrans">
      <dgm:prSet/>
      <dgm:spPr/>
      <dgm:t>
        <a:bodyPr/>
        <a:lstStyle/>
        <a:p>
          <a:endParaRPr lang="en-IN"/>
        </a:p>
      </dgm:t>
    </dgm:pt>
    <dgm:pt modelId="{B5ECD55B-B1A9-412E-BCA6-4E233F8D25EE}" type="pres">
      <dgm:prSet presAssocID="{143A5CD6-4ECD-4BB8-AE1A-74EEBCE4A4D9}" presName="Name0" presStyleCnt="0">
        <dgm:presLayoutVars>
          <dgm:chMax val="1"/>
          <dgm:dir/>
          <dgm:animLvl val="ctr"/>
          <dgm:resizeHandles val="exact"/>
        </dgm:presLayoutVars>
      </dgm:prSet>
      <dgm:spPr/>
      <dgm:t>
        <a:bodyPr/>
        <a:lstStyle/>
        <a:p>
          <a:endParaRPr lang="en-IN"/>
        </a:p>
      </dgm:t>
    </dgm:pt>
    <dgm:pt modelId="{8861F6ED-F14C-4A7D-91A8-42A93A97D310}" type="pres">
      <dgm:prSet presAssocID="{30784CE4-689D-4B35-9060-E77AF7290D10}" presName="centerShape" presStyleLbl="node0" presStyleIdx="0" presStyleCnt="1"/>
      <dgm:spPr/>
      <dgm:t>
        <a:bodyPr/>
        <a:lstStyle/>
        <a:p>
          <a:endParaRPr lang="en-IN"/>
        </a:p>
      </dgm:t>
    </dgm:pt>
    <dgm:pt modelId="{281418C6-16C3-42FF-90C1-06B602B93017}" type="pres">
      <dgm:prSet presAssocID="{F29A6585-427E-46DA-8305-206B08A358B2}" presName="node" presStyleLbl="node1" presStyleIdx="0" presStyleCnt="5" custScaleX="119068">
        <dgm:presLayoutVars>
          <dgm:bulletEnabled val="1"/>
        </dgm:presLayoutVars>
      </dgm:prSet>
      <dgm:spPr/>
      <dgm:t>
        <a:bodyPr/>
        <a:lstStyle/>
        <a:p>
          <a:endParaRPr lang="en-IN"/>
        </a:p>
      </dgm:t>
    </dgm:pt>
    <dgm:pt modelId="{0AC5029F-6AA5-4A29-8AD1-957785AC3529}" type="pres">
      <dgm:prSet presAssocID="{F29A6585-427E-46DA-8305-206B08A358B2}" presName="dummy" presStyleCnt="0"/>
      <dgm:spPr/>
    </dgm:pt>
    <dgm:pt modelId="{BB92C1C4-3998-47EB-BEF5-A9363D768841}" type="pres">
      <dgm:prSet presAssocID="{75B94914-9035-4A42-8375-1914A6FF6A8F}" presName="sibTrans" presStyleLbl="sibTrans2D1" presStyleIdx="0" presStyleCnt="5"/>
      <dgm:spPr/>
      <dgm:t>
        <a:bodyPr/>
        <a:lstStyle/>
        <a:p>
          <a:endParaRPr lang="en-IN"/>
        </a:p>
      </dgm:t>
    </dgm:pt>
    <dgm:pt modelId="{5D034084-11F0-4457-B086-17D6EB92775A}" type="pres">
      <dgm:prSet presAssocID="{58EE05EE-33C3-4797-B1AD-193C6F50B68E}" presName="node" presStyleLbl="node1" presStyleIdx="1" presStyleCnt="5" custScaleX="118807">
        <dgm:presLayoutVars>
          <dgm:bulletEnabled val="1"/>
        </dgm:presLayoutVars>
      </dgm:prSet>
      <dgm:spPr/>
      <dgm:t>
        <a:bodyPr/>
        <a:lstStyle/>
        <a:p>
          <a:endParaRPr lang="en-IN"/>
        </a:p>
      </dgm:t>
    </dgm:pt>
    <dgm:pt modelId="{E2660599-D83B-4A04-B538-B54C49D7A5D6}" type="pres">
      <dgm:prSet presAssocID="{58EE05EE-33C3-4797-B1AD-193C6F50B68E}" presName="dummy" presStyleCnt="0"/>
      <dgm:spPr/>
    </dgm:pt>
    <dgm:pt modelId="{D61B3D0D-5328-4AB2-8794-3477DA556D31}" type="pres">
      <dgm:prSet presAssocID="{943B4EC9-9CDD-4E8F-BF32-3C8F3EA2A5E3}" presName="sibTrans" presStyleLbl="sibTrans2D1" presStyleIdx="1" presStyleCnt="5"/>
      <dgm:spPr/>
      <dgm:t>
        <a:bodyPr/>
        <a:lstStyle/>
        <a:p>
          <a:endParaRPr lang="en-IN"/>
        </a:p>
      </dgm:t>
    </dgm:pt>
    <dgm:pt modelId="{CE62FDBF-6041-421A-B933-10F5A2E53E85}" type="pres">
      <dgm:prSet presAssocID="{9E87A24F-B6D2-4BB2-8DA8-CA277B8C3E10}" presName="node" presStyleLbl="node1" presStyleIdx="2" presStyleCnt="5" custScaleX="140508" custRadScaleRad="101963" custRadScaleInc="-2907">
        <dgm:presLayoutVars>
          <dgm:bulletEnabled val="1"/>
        </dgm:presLayoutVars>
      </dgm:prSet>
      <dgm:spPr/>
      <dgm:t>
        <a:bodyPr/>
        <a:lstStyle/>
        <a:p>
          <a:endParaRPr lang="en-IN"/>
        </a:p>
      </dgm:t>
    </dgm:pt>
    <dgm:pt modelId="{A9A85134-B08C-4BF6-8C1B-6E4A200EDFA4}" type="pres">
      <dgm:prSet presAssocID="{9E87A24F-B6D2-4BB2-8DA8-CA277B8C3E10}" presName="dummy" presStyleCnt="0"/>
      <dgm:spPr/>
    </dgm:pt>
    <dgm:pt modelId="{9FB50945-6FFB-4788-8C59-AC6338036E0F}" type="pres">
      <dgm:prSet presAssocID="{DDED8FA3-19F4-4740-A529-B74D7054F154}" presName="sibTrans" presStyleLbl="sibTrans2D1" presStyleIdx="2" presStyleCnt="5" custLinFactNeighborX="-99" custLinFactNeighborY="961"/>
      <dgm:spPr/>
      <dgm:t>
        <a:bodyPr/>
        <a:lstStyle/>
        <a:p>
          <a:endParaRPr lang="en-IN"/>
        </a:p>
      </dgm:t>
    </dgm:pt>
    <dgm:pt modelId="{2654809C-4050-40C2-8644-CC9931082BE7}" type="pres">
      <dgm:prSet presAssocID="{77D45544-A174-4BF0-A5ED-236DFA4F187E}" presName="node" presStyleLbl="node1" presStyleIdx="3" presStyleCnt="5" custScaleX="135909">
        <dgm:presLayoutVars>
          <dgm:bulletEnabled val="1"/>
        </dgm:presLayoutVars>
      </dgm:prSet>
      <dgm:spPr/>
      <dgm:t>
        <a:bodyPr/>
        <a:lstStyle/>
        <a:p>
          <a:endParaRPr lang="en-IN"/>
        </a:p>
      </dgm:t>
    </dgm:pt>
    <dgm:pt modelId="{D21F88CD-A210-4E97-AF2F-D08F9A9C49A0}" type="pres">
      <dgm:prSet presAssocID="{77D45544-A174-4BF0-A5ED-236DFA4F187E}" presName="dummy" presStyleCnt="0"/>
      <dgm:spPr/>
    </dgm:pt>
    <dgm:pt modelId="{18423B83-6BED-4208-9FEF-E302795539A8}" type="pres">
      <dgm:prSet presAssocID="{E0C8B350-3C98-40C0-9B8F-0950DC9BB205}" presName="sibTrans" presStyleLbl="sibTrans2D1" presStyleIdx="3" presStyleCnt="5"/>
      <dgm:spPr/>
      <dgm:t>
        <a:bodyPr/>
        <a:lstStyle/>
        <a:p>
          <a:endParaRPr lang="en-IN"/>
        </a:p>
      </dgm:t>
    </dgm:pt>
    <dgm:pt modelId="{3E29BE05-CC9A-4B35-A097-78D5E8657561}" type="pres">
      <dgm:prSet presAssocID="{E357AAFD-C73D-4EBD-930A-FC09CDF08914}" presName="node" presStyleLbl="node1" presStyleIdx="4" presStyleCnt="5" custScaleX="135327">
        <dgm:presLayoutVars>
          <dgm:bulletEnabled val="1"/>
        </dgm:presLayoutVars>
      </dgm:prSet>
      <dgm:spPr/>
      <dgm:t>
        <a:bodyPr/>
        <a:lstStyle/>
        <a:p>
          <a:endParaRPr lang="en-IN"/>
        </a:p>
      </dgm:t>
    </dgm:pt>
    <dgm:pt modelId="{3B661D1A-68B0-45D7-B76F-AF353EA82046}" type="pres">
      <dgm:prSet presAssocID="{E357AAFD-C73D-4EBD-930A-FC09CDF08914}" presName="dummy" presStyleCnt="0"/>
      <dgm:spPr/>
    </dgm:pt>
    <dgm:pt modelId="{A9095320-B91A-4FE4-A42A-70177D645D66}" type="pres">
      <dgm:prSet presAssocID="{A4A31366-1CCF-4158-B983-222C31097D75}" presName="sibTrans" presStyleLbl="sibTrans2D1" presStyleIdx="4" presStyleCnt="5"/>
      <dgm:spPr/>
      <dgm:t>
        <a:bodyPr/>
        <a:lstStyle/>
        <a:p>
          <a:endParaRPr lang="en-IN"/>
        </a:p>
      </dgm:t>
    </dgm:pt>
  </dgm:ptLst>
  <dgm:cxnLst>
    <dgm:cxn modelId="{8E1D8DF0-9EBB-44B0-AF5C-F527F385B622}" srcId="{30784CE4-689D-4B35-9060-E77AF7290D10}" destId="{77D45544-A174-4BF0-A5ED-236DFA4F187E}" srcOrd="3" destOrd="0" parTransId="{E491DE8E-5955-419F-B19C-D239091DE556}" sibTransId="{E0C8B350-3C98-40C0-9B8F-0950DC9BB205}"/>
    <dgm:cxn modelId="{44503090-44C3-4284-9BDE-D9C287F4486E}" type="presOf" srcId="{943B4EC9-9CDD-4E8F-BF32-3C8F3EA2A5E3}" destId="{D61B3D0D-5328-4AB2-8794-3477DA556D31}" srcOrd="0" destOrd="0" presId="urn:microsoft.com/office/officeart/2005/8/layout/radial6"/>
    <dgm:cxn modelId="{137360FA-BE10-4505-9108-22B8F285585B}" type="presOf" srcId="{58EE05EE-33C3-4797-B1AD-193C6F50B68E}" destId="{5D034084-11F0-4457-B086-17D6EB92775A}" srcOrd="0" destOrd="0" presId="urn:microsoft.com/office/officeart/2005/8/layout/radial6"/>
    <dgm:cxn modelId="{3F50FA81-F50E-4DF9-854B-FCD20DA28502}" srcId="{30784CE4-689D-4B35-9060-E77AF7290D10}" destId="{9E87A24F-B6D2-4BB2-8DA8-CA277B8C3E10}" srcOrd="2" destOrd="0" parTransId="{8090F798-B919-4F7F-85E1-561F353C4959}" sibTransId="{DDED8FA3-19F4-4740-A529-B74D7054F154}"/>
    <dgm:cxn modelId="{A66C7431-93BD-4A8E-9FD4-B6E8051827F3}" srcId="{F7AE4C46-5634-451B-AE62-47D86B56642E}" destId="{03223FEB-8FF9-4777-9C6A-3AB6FEEF8BDE}" srcOrd="1" destOrd="0" parTransId="{CE73ADE8-6FBD-4DB2-A55D-0C82E4430B13}" sibTransId="{0B4FD592-66EC-4B18-8E8A-000A1BCDE8F2}"/>
    <dgm:cxn modelId="{E46B4CA5-54AB-4CA2-B111-0D42BD6A8481}" srcId="{F7AE4C46-5634-451B-AE62-47D86B56642E}" destId="{6B8FFCB8-797A-490D-8107-203644BBC025}" srcOrd="0" destOrd="0" parTransId="{89FB4175-FD4B-44F0-89C4-888ED5116EA6}" sibTransId="{BB2F5CD5-BDA3-4F24-B3B4-87B6DD2DCA03}"/>
    <dgm:cxn modelId="{31444410-8662-42B6-B204-F33612784655}" srcId="{F7AE4C46-5634-451B-AE62-47D86B56642E}" destId="{5DC18FBE-E794-43F8-8743-929F25D9E303}" srcOrd="2" destOrd="0" parTransId="{B0B8A4EF-D415-424F-9565-81113E9E24E7}" sibTransId="{832CC89C-E657-4CCA-978B-D3FA5BC80A84}"/>
    <dgm:cxn modelId="{B196EC21-E3FC-465D-B0D9-234B7EC18C69}" type="presOf" srcId="{77D45544-A174-4BF0-A5ED-236DFA4F187E}" destId="{2654809C-4050-40C2-8644-CC9931082BE7}" srcOrd="0" destOrd="0" presId="urn:microsoft.com/office/officeart/2005/8/layout/radial6"/>
    <dgm:cxn modelId="{6C091787-507B-45AD-A6B4-1C04BDFA068B}" type="presOf" srcId="{E357AAFD-C73D-4EBD-930A-FC09CDF08914}" destId="{3E29BE05-CC9A-4B35-A097-78D5E8657561}" srcOrd="0" destOrd="0" presId="urn:microsoft.com/office/officeart/2005/8/layout/radial6"/>
    <dgm:cxn modelId="{4A6C2F02-C305-4A1A-9F4C-96D265984EB0}" type="presOf" srcId="{143A5CD6-4ECD-4BB8-AE1A-74EEBCE4A4D9}" destId="{B5ECD55B-B1A9-412E-BCA6-4E233F8D25EE}" srcOrd="0" destOrd="0" presId="urn:microsoft.com/office/officeart/2005/8/layout/radial6"/>
    <dgm:cxn modelId="{27C912F0-54B2-4A90-A854-B7C65EBCC2EF}" type="presOf" srcId="{75B94914-9035-4A42-8375-1914A6FF6A8F}" destId="{BB92C1C4-3998-47EB-BEF5-A9363D768841}" srcOrd="0" destOrd="0" presId="urn:microsoft.com/office/officeart/2005/8/layout/radial6"/>
    <dgm:cxn modelId="{DD0EC43A-B3F3-4FB1-BCAC-0399B403131C}" srcId="{143A5CD6-4ECD-4BB8-AE1A-74EEBCE4A4D9}" destId="{30784CE4-689D-4B35-9060-E77AF7290D10}" srcOrd="0" destOrd="0" parTransId="{7A65A86F-D364-4287-9237-FA533C3A03D9}" sibTransId="{70C1CFCF-4BCA-45F1-AC0E-878090387D90}"/>
    <dgm:cxn modelId="{3DC97408-4344-4DC3-9B1A-5769F059E0EF}" srcId="{30784CE4-689D-4B35-9060-E77AF7290D10}" destId="{F29A6585-427E-46DA-8305-206B08A358B2}" srcOrd="0" destOrd="0" parTransId="{B4902249-DA6F-49E9-9B84-03CAF60F6188}" sibTransId="{75B94914-9035-4A42-8375-1914A6FF6A8F}"/>
    <dgm:cxn modelId="{06E932BD-8F4C-4F2D-9C92-E706B99A2A1A}" type="presOf" srcId="{E0C8B350-3C98-40C0-9B8F-0950DC9BB205}" destId="{18423B83-6BED-4208-9FEF-E302795539A8}" srcOrd="0" destOrd="0" presId="urn:microsoft.com/office/officeart/2005/8/layout/radial6"/>
    <dgm:cxn modelId="{56330ECA-88A4-4C82-B8B4-702630D7AE99}" srcId="{F7AE4C46-5634-451B-AE62-47D86B56642E}" destId="{A0BF340D-24CC-4728-A518-F075847C6F62}" srcOrd="3" destOrd="0" parTransId="{54A883B1-0C32-4BAD-9819-4052D0B11957}" sibTransId="{5E7C16ED-CE15-4D11-9E13-81917F6B9562}"/>
    <dgm:cxn modelId="{FAB6F902-F2E5-4170-9170-C8004EF271A4}" srcId="{30784CE4-689D-4B35-9060-E77AF7290D10}" destId="{58EE05EE-33C3-4797-B1AD-193C6F50B68E}" srcOrd="1" destOrd="0" parTransId="{8B498A00-712D-4F53-A35D-56C101909520}" sibTransId="{943B4EC9-9CDD-4E8F-BF32-3C8F3EA2A5E3}"/>
    <dgm:cxn modelId="{C2AD7F92-8A9E-43F1-BB00-80B4DB6B0AC8}" type="presOf" srcId="{30784CE4-689D-4B35-9060-E77AF7290D10}" destId="{8861F6ED-F14C-4A7D-91A8-42A93A97D310}" srcOrd="0" destOrd="0" presId="urn:microsoft.com/office/officeart/2005/8/layout/radial6"/>
    <dgm:cxn modelId="{56186447-7E8D-434A-9194-D26F79F53A00}" srcId="{30784CE4-689D-4B35-9060-E77AF7290D10}" destId="{E357AAFD-C73D-4EBD-930A-FC09CDF08914}" srcOrd="4" destOrd="0" parTransId="{C398417E-3B58-4939-B049-1DB4BB1B65E5}" sibTransId="{A4A31366-1CCF-4158-B983-222C31097D75}"/>
    <dgm:cxn modelId="{A83F8681-BC2D-4D61-A458-A8D3AC8C2947}" srcId="{143A5CD6-4ECD-4BB8-AE1A-74EEBCE4A4D9}" destId="{F7AE4C46-5634-451B-AE62-47D86B56642E}" srcOrd="1" destOrd="0" parTransId="{DF0C3CBE-904F-4D4B-87BA-4ABC7D6DB374}" sibTransId="{E998FD47-4797-409E-8FD0-068578A1E6D4}"/>
    <dgm:cxn modelId="{3E8079B5-8E40-4B48-91A5-6F97850AD409}" type="presOf" srcId="{9E87A24F-B6D2-4BB2-8DA8-CA277B8C3E10}" destId="{CE62FDBF-6041-421A-B933-10F5A2E53E85}" srcOrd="0" destOrd="0" presId="urn:microsoft.com/office/officeart/2005/8/layout/radial6"/>
    <dgm:cxn modelId="{5D6AC055-9176-4B91-8A65-87F9529383CE}" type="presOf" srcId="{F29A6585-427E-46DA-8305-206B08A358B2}" destId="{281418C6-16C3-42FF-90C1-06B602B93017}" srcOrd="0" destOrd="0" presId="urn:microsoft.com/office/officeart/2005/8/layout/radial6"/>
    <dgm:cxn modelId="{20E5F76E-54ED-400A-922C-8B28694F5FFD}" type="presOf" srcId="{DDED8FA3-19F4-4740-A529-B74D7054F154}" destId="{9FB50945-6FFB-4788-8C59-AC6338036E0F}" srcOrd="0" destOrd="0" presId="urn:microsoft.com/office/officeart/2005/8/layout/radial6"/>
    <dgm:cxn modelId="{3850F7E6-6A79-4930-B17E-831F61716FEB}" type="presOf" srcId="{A4A31366-1CCF-4158-B983-222C31097D75}" destId="{A9095320-B91A-4FE4-A42A-70177D645D66}" srcOrd="0" destOrd="0" presId="urn:microsoft.com/office/officeart/2005/8/layout/radial6"/>
    <dgm:cxn modelId="{307855F5-9DED-4CB6-9400-C2A023D2072E}" type="presParOf" srcId="{B5ECD55B-B1A9-412E-BCA6-4E233F8D25EE}" destId="{8861F6ED-F14C-4A7D-91A8-42A93A97D310}" srcOrd="0" destOrd="0" presId="urn:microsoft.com/office/officeart/2005/8/layout/radial6"/>
    <dgm:cxn modelId="{BC9D36ED-93E7-4957-B83F-C5E03622F965}" type="presParOf" srcId="{B5ECD55B-B1A9-412E-BCA6-4E233F8D25EE}" destId="{281418C6-16C3-42FF-90C1-06B602B93017}" srcOrd="1" destOrd="0" presId="urn:microsoft.com/office/officeart/2005/8/layout/radial6"/>
    <dgm:cxn modelId="{9C8A6D59-630D-4642-85BC-B84E4BEF3AC4}" type="presParOf" srcId="{B5ECD55B-B1A9-412E-BCA6-4E233F8D25EE}" destId="{0AC5029F-6AA5-4A29-8AD1-957785AC3529}" srcOrd="2" destOrd="0" presId="urn:microsoft.com/office/officeart/2005/8/layout/radial6"/>
    <dgm:cxn modelId="{37CE6D9B-B63B-4362-BCAF-84C6D1F911C8}" type="presParOf" srcId="{B5ECD55B-B1A9-412E-BCA6-4E233F8D25EE}" destId="{BB92C1C4-3998-47EB-BEF5-A9363D768841}" srcOrd="3" destOrd="0" presId="urn:microsoft.com/office/officeart/2005/8/layout/radial6"/>
    <dgm:cxn modelId="{01850C5E-1B12-4499-886E-9C21286DB9D5}" type="presParOf" srcId="{B5ECD55B-B1A9-412E-BCA6-4E233F8D25EE}" destId="{5D034084-11F0-4457-B086-17D6EB92775A}" srcOrd="4" destOrd="0" presId="urn:microsoft.com/office/officeart/2005/8/layout/radial6"/>
    <dgm:cxn modelId="{06CF12A1-9885-45E8-9937-708E7498F36D}" type="presParOf" srcId="{B5ECD55B-B1A9-412E-BCA6-4E233F8D25EE}" destId="{E2660599-D83B-4A04-B538-B54C49D7A5D6}" srcOrd="5" destOrd="0" presId="urn:microsoft.com/office/officeart/2005/8/layout/radial6"/>
    <dgm:cxn modelId="{75662249-3CE2-45F5-8D5B-F34518E7DFD6}" type="presParOf" srcId="{B5ECD55B-B1A9-412E-BCA6-4E233F8D25EE}" destId="{D61B3D0D-5328-4AB2-8794-3477DA556D31}" srcOrd="6" destOrd="0" presId="urn:microsoft.com/office/officeart/2005/8/layout/radial6"/>
    <dgm:cxn modelId="{C39391D2-67D8-4F3F-A5CD-9B463170C3E5}" type="presParOf" srcId="{B5ECD55B-B1A9-412E-BCA6-4E233F8D25EE}" destId="{CE62FDBF-6041-421A-B933-10F5A2E53E85}" srcOrd="7" destOrd="0" presId="urn:microsoft.com/office/officeart/2005/8/layout/radial6"/>
    <dgm:cxn modelId="{F42C7C44-27CB-4E45-AEBF-5404E78F2099}" type="presParOf" srcId="{B5ECD55B-B1A9-412E-BCA6-4E233F8D25EE}" destId="{A9A85134-B08C-4BF6-8C1B-6E4A200EDFA4}" srcOrd="8" destOrd="0" presId="urn:microsoft.com/office/officeart/2005/8/layout/radial6"/>
    <dgm:cxn modelId="{7CAAEFE9-C401-4186-B491-8380F29F0254}" type="presParOf" srcId="{B5ECD55B-B1A9-412E-BCA6-4E233F8D25EE}" destId="{9FB50945-6FFB-4788-8C59-AC6338036E0F}" srcOrd="9" destOrd="0" presId="urn:microsoft.com/office/officeart/2005/8/layout/radial6"/>
    <dgm:cxn modelId="{BD478FEF-2C18-4A89-824C-37B2F89100F5}" type="presParOf" srcId="{B5ECD55B-B1A9-412E-BCA6-4E233F8D25EE}" destId="{2654809C-4050-40C2-8644-CC9931082BE7}" srcOrd="10" destOrd="0" presId="urn:microsoft.com/office/officeart/2005/8/layout/radial6"/>
    <dgm:cxn modelId="{732E54E5-67EB-4017-8BD6-7E551E0C9DC0}" type="presParOf" srcId="{B5ECD55B-B1A9-412E-BCA6-4E233F8D25EE}" destId="{D21F88CD-A210-4E97-AF2F-D08F9A9C49A0}" srcOrd="11" destOrd="0" presId="urn:microsoft.com/office/officeart/2005/8/layout/radial6"/>
    <dgm:cxn modelId="{09549132-16D4-4EC9-B695-F881621A3E07}" type="presParOf" srcId="{B5ECD55B-B1A9-412E-BCA6-4E233F8D25EE}" destId="{18423B83-6BED-4208-9FEF-E302795539A8}" srcOrd="12" destOrd="0" presId="urn:microsoft.com/office/officeart/2005/8/layout/radial6"/>
    <dgm:cxn modelId="{4B9EA6A9-50F9-47EC-893F-05626FA18281}" type="presParOf" srcId="{B5ECD55B-B1A9-412E-BCA6-4E233F8D25EE}" destId="{3E29BE05-CC9A-4B35-A097-78D5E8657561}" srcOrd="13" destOrd="0" presId="urn:microsoft.com/office/officeart/2005/8/layout/radial6"/>
    <dgm:cxn modelId="{ED5BF4A2-84D4-4EA5-B7D2-C4C12F0BCE68}" type="presParOf" srcId="{B5ECD55B-B1A9-412E-BCA6-4E233F8D25EE}" destId="{3B661D1A-68B0-45D7-B76F-AF353EA82046}" srcOrd="14" destOrd="0" presId="urn:microsoft.com/office/officeart/2005/8/layout/radial6"/>
    <dgm:cxn modelId="{3CA3E413-81B8-4D36-91C1-2FB4F2B00974}" type="presParOf" srcId="{B5ECD55B-B1A9-412E-BCA6-4E233F8D25EE}" destId="{A9095320-B91A-4FE4-A42A-70177D645D66}" srcOrd="15" destOrd="0" presId="urn:microsoft.com/office/officeart/2005/8/layout/radial6"/>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5334000" cy="3733800"/>
        <a:chOff x="0" y="0"/>
        <a:chExt cx="5334000" cy="3733800"/>
      </a:xfrm>
    </dsp:grpSpPr>
    <dsp:sp modelId="{BB92C1C4-3998-47EB-BEF5-A9363D768841}">
      <dsp:nvSpPr>
        <dsp:cNvPr id="5" name="Block Arc 4"/>
        <dsp:cNvSpPr/>
      </dsp:nvSpPr>
      <dsp:spPr bwMode="white">
        <a:xfrm>
          <a:off x="1035148" y="379434"/>
          <a:ext cx="3263704" cy="3263704"/>
        </a:xfrm>
        <a:prstGeom prst="blockArc">
          <a:avLst>
            <a:gd name="adj1" fmla="val 16199999"/>
            <a:gd name="adj2" fmla="val 20520000"/>
            <a:gd name="adj3" fmla="val 3962"/>
          </a:avLst>
        </a:prstGeom>
      </dsp:spPr>
      <dsp:style>
        <a:lnRef idx="0">
          <a:schemeClr val="dk2">
            <a:tint val="60000"/>
          </a:schemeClr>
        </a:lnRef>
        <a:fillRef idx="1">
          <a:schemeClr val="dk2">
            <a:tint val="60000"/>
          </a:schemeClr>
        </a:fillRef>
        <a:effectRef idx="0">
          <a:scrgbClr r="0" g="0" b="0"/>
        </a:effectRef>
        <a:fontRef idx="minor">
          <a:schemeClr val="lt1"/>
        </a:fontRef>
      </dsp:style>
      <dsp:txXfrm>
        <a:off x="1035148" y="379434"/>
        <a:ext cx="3263704" cy="3263704"/>
      </dsp:txXfrm>
    </dsp:sp>
    <dsp:sp modelId="{D61B3D0D-5328-4AB2-8794-3477DA556D31}">
      <dsp:nvSpPr>
        <dsp:cNvPr id="7" name="Block Arc 6"/>
        <dsp:cNvSpPr/>
      </dsp:nvSpPr>
      <dsp:spPr bwMode="white">
        <a:xfrm>
          <a:off x="1041599" y="398841"/>
          <a:ext cx="3263704" cy="3263704"/>
        </a:xfrm>
        <a:prstGeom prst="blockArc">
          <a:avLst>
            <a:gd name="adj1" fmla="val 20473502"/>
            <a:gd name="adj2" fmla="val 3166023"/>
            <a:gd name="adj3" fmla="val 3962"/>
          </a:avLst>
        </a:prstGeom>
      </dsp:spPr>
      <dsp:style>
        <a:lnRef idx="0">
          <a:schemeClr val="dk2">
            <a:tint val="60000"/>
          </a:schemeClr>
        </a:lnRef>
        <a:fillRef idx="1">
          <a:schemeClr val="dk2">
            <a:tint val="60000"/>
          </a:schemeClr>
        </a:fillRef>
        <a:effectRef idx="0">
          <a:scrgbClr r="0" g="0" b="0"/>
        </a:effectRef>
        <a:fontRef idx="minor">
          <a:schemeClr val="lt1"/>
        </a:fontRef>
      </dsp:style>
      <dsp:txXfrm>
        <a:off x="1041599" y="398841"/>
        <a:ext cx="3263704" cy="3263704"/>
      </dsp:txXfrm>
    </dsp:sp>
    <dsp:sp modelId="{9FB50945-6FFB-4788-8C59-AC6338036E0F}">
      <dsp:nvSpPr>
        <dsp:cNvPr id="9" name="Block Arc 8"/>
        <dsp:cNvSpPr/>
      </dsp:nvSpPr>
      <dsp:spPr bwMode="white">
        <a:xfrm>
          <a:off x="1048200" y="422796"/>
          <a:ext cx="3263704" cy="3263704"/>
        </a:xfrm>
        <a:prstGeom prst="blockArc">
          <a:avLst>
            <a:gd name="adj1" fmla="val 3194014"/>
            <a:gd name="adj2" fmla="val 7605985"/>
            <a:gd name="adj3" fmla="val 3962"/>
          </a:avLst>
        </a:prstGeom>
      </dsp:spPr>
      <dsp:style>
        <a:lnRef idx="0">
          <a:schemeClr val="dk2">
            <a:tint val="60000"/>
          </a:schemeClr>
        </a:lnRef>
        <a:fillRef idx="1">
          <a:schemeClr val="dk2">
            <a:tint val="60000"/>
          </a:schemeClr>
        </a:fillRef>
        <a:effectRef idx="0">
          <a:scrgbClr r="0" g="0" b="0"/>
        </a:effectRef>
        <a:fontRef idx="minor">
          <a:schemeClr val="lt1"/>
        </a:fontRef>
      </dsp:style>
      <dsp:txXfrm>
        <a:off x="1048200" y="422796"/>
        <a:ext cx="3263704" cy="3263704"/>
      </dsp:txXfrm>
    </dsp:sp>
    <dsp:sp modelId="{18423B83-6BED-4208-9FEF-E302795539A8}">
      <dsp:nvSpPr>
        <dsp:cNvPr id="11" name="Block Arc 10"/>
        <dsp:cNvSpPr/>
      </dsp:nvSpPr>
      <dsp:spPr bwMode="white">
        <a:xfrm>
          <a:off x="1035148" y="379434"/>
          <a:ext cx="3263704" cy="3263704"/>
        </a:xfrm>
        <a:prstGeom prst="blockArc">
          <a:avLst>
            <a:gd name="adj1" fmla="val 7560000"/>
            <a:gd name="adj2" fmla="val 11880000"/>
            <a:gd name="adj3" fmla="val 3962"/>
          </a:avLst>
        </a:prstGeom>
      </dsp:spPr>
      <dsp:style>
        <a:lnRef idx="0">
          <a:schemeClr val="dk2">
            <a:tint val="60000"/>
          </a:schemeClr>
        </a:lnRef>
        <a:fillRef idx="1">
          <a:schemeClr val="dk2">
            <a:tint val="60000"/>
          </a:schemeClr>
        </a:fillRef>
        <a:effectRef idx="0">
          <a:scrgbClr r="0" g="0" b="0"/>
        </a:effectRef>
        <a:fontRef idx="minor">
          <a:schemeClr val="lt1"/>
        </a:fontRef>
      </dsp:style>
      <dsp:txXfrm>
        <a:off x="1035148" y="379434"/>
        <a:ext cx="3263704" cy="3263704"/>
      </dsp:txXfrm>
    </dsp:sp>
    <dsp:sp modelId="{A9095320-B91A-4FE4-A42A-70177D645D66}">
      <dsp:nvSpPr>
        <dsp:cNvPr id="13" name="Block Arc 12"/>
        <dsp:cNvSpPr/>
      </dsp:nvSpPr>
      <dsp:spPr bwMode="white">
        <a:xfrm>
          <a:off x="1035148" y="379434"/>
          <a:ext cx="3263704" cy="3263704"/>
        </a:xfrm>
        <a:prstGeom prst="blockArc">
          <a:avLst>
            <a:gd name="adj1" fmla="val 11880000"/>
            <a:gd name="adj2" fmla="val 16199999"/>
            <a:gd name="adj3" fmla="val 3962"/>
          </a:avLst>
        </a:prstGeom>
      </dsp:spPr>
      <dsp:style>
        <a:lnRef idx="0">
          <a:schemeClr val="dk2">
            <a:tint val="60000"/>
          </a:schemeClr>
        </a:lnRef>
        <a:fillRef idx="1">
          <a:schemeClr val="dk2">
            <a:tint val="60000"/>
          </a:schemeClr>
        </a:fillRef>
        <a:effectRef idx="0">
          <a:scrgbClr r="0" g="0" b="0"/>
        </a:effectRef>
        <a:fontRef idx="minor">
          <a:schemeClr val="lt1"/>
        </a:fontRef>
      </dsp:style>
      <dsp:txXfrm>
        <a:off x="1035148" y="379434"/>
        <a:ext cx="3263704" cy="3263704"/>
      </dsp:txXfrm>
    </dsp:sp>
    <dsp:sp modelId="{8861F6ED-F14C-4A7D-91A8-42A93A97D310}">
      <dsp:nvSpPr>
        <dsp:cNvPr id="3" name="Oval 2"/>
        <dsp:cNvSpPr/>
      </dsp:nvSpPr>
      <dsp:spPr bwMode="white">
        <a:xfrm>
          <a:off x="1953778" y="1298064"/>
          <a:ext cx="1426444" cy="1426444"/>
        </a:xfrm>
        <a:prstGeom prst="ellipse">
          <a:avLst/>
        </a:prstGeom>
      </dsp:spPr>
      <dsp:style>
        <a:lnRef idx="2">
          <a:schemeClr val="lt2"/>
        </a:lnRef>
        <a:fillRef idx="1">
          <a:schemeClr val="dk2"/>
        </a:fillRef>
        <a:effectRef idx="0">
          <a:scrgbClr r="0" g="0" b="0"/>
        </a:effectRef>
        <a:fontRef idx="minor">
          <a:schemeClr val="lt1"/>
        </a:fontRef>
      </dsp:style>
      <dsp:txBody>
        <a:bodyPr lIns="15240" tIns="15240" rIns="15240" bIns="15240" anchor="ctr"/>
        <a:lstStyle>
          <a:lvl1pPr algn="ctr">
            <a:defRPr sz="1200"/>
          </a:lvl1pPr>
          <a:lvl2pPr marL="57150" indent="-57150" algn="ctr">
            <a:defRPr sz="900"/>
          </a:lvl2pPr>
          <a:lvl3pPr marL="114300" indent="-57150" algn="ctr">
            <a:defRPr sz="900"/>
          </a:lvl3pPr>
          <a:lvl4pPr marL="171450" indent="-57150" algn="ctr">
            <a:defRPr sz="900"/>
          </a:lvl4pPr>
          <a:lvl5pPr marL="228600" indent="-57150" algn="ctr">
            <a:defRPr sz="900"/>
          </a:lvl5pPr>
          <a:lvl6pPr marL="285750" indent="-57150" algn="ctr">
            <a:defRPr sz="900"/>
          </a:lvl6pPr>
          <a:lvl7pPr marL="342900" indent="-57150" algn="ctr">
            <a:defRPr sz="900"/>
          </a:lvl7pPr>
          <a:lvl8pPr marL="400050" indent="-57150" algn="ctr">
            <a:defRPr sz="900"/>
          </a:lvl8pPr>
          <a:lvl9pPr marL="457200" indent="-57150" algn="ctr">
            <a:defRPr sz="900"/>
          </a:lvl9pPr>
        </a:lstStyle>
        <a:p>
          <a:pPr lvl="0">
            <a:lnSpc>
              <a:spcPct val="100000"/>
            </a:lnSpc>
            <a:spcBef>
              <a:spcPct val="0"/>
            </a:spcBef>
            <a:spcAft>
              <a:spcPct val="35000"/>
            </a:spcAft>
          </a:pPr>
          <a:r>
            <a:rPr lang="en-US" dirty="0" smtClean="0"/>
            <a:t>Factors affecting fermentation</a:t>
          </a:r>
          <a:endParaRPr lang="en-IN" dirty="0"/>
        </a:p>
      </dsp:txBody>
      <dsp:txXfrm>
        <a:off x="1953778" y="1298064"/>
        <a:ext cx="1426444" cy="1426444"/>
      </dsp:txXfrm>
    </dsp:sp>
    <dsp:sp modelId="{281418C6-16C3-42FF-90C1-06B602B93017}">
      <dsp:nvSpPr>
        <dsp:cNvPr id="4" name="Oval 3"/>
        <dsp:cNvSpPr/>
      </dsp:nvSpPr>
      <dsp:spPr bwMode="white">
        <a:xfrm>
          <a:off x="2167745" y="0"/>
          <a:ext cx="998511" cy="998511"/>
        </a:xfrm>
        <a:prstGeom prst="ellipse">
          <a:avLst/>
        </a:prstGeom>
      </dsp:spPr>
      <dsp:style>
        <a:lnRef idx="2">
          <a:schemeClr val="lt2"/>
        </a:lnRef>
        <a:fillRef idx="1">
          <a:schemeClr val="dk2"/>
        </a:fillRef>
        <a:effectRef idx="0">
          <a:scrgbClr r="0" g="0" b="0"/>
        </a:effectRef>
        <a:fontRef idx="minor">
          <a:schemeClr val="lt1"/>
        </a:fontRef>
      </dsp:style>
      <dsp:txBody>
        <a:bodyPr lIns="15240" tIns="15240" rIns="15240" bIns="15240" anchor="ctr"/>
        <a:lstStyle>
          <a:lvl1pPr algn="ctr">
            <a:defRPr sz="11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r>
            <a:rPr lang="en-IN" sz="1200" dirty="0" smtClean="0"/>
            <a:t>pH</a:t>
          </a:r>
          <a:endParaRPr lang="en-IN" sz="1200" dirty="0"/>
        </a:p>
      </dsp:txBody>
      <dsp:txXfrm>
        <a:off x="2167745" y="0"/>
        <a:ext cx="998511" cy="998511"/>
      </dsp:txXfrm>
    </dsp:sp>
    <dsp:sp modelId="{5D034084-11F0-4457-B086-17D6EB92775A}">
      <dsp:nvSpPr>
        <dsp:cNvPr id="6" name="Oval 5"/>
        <dsp:cNvSpPr/>
      </dsp:nvSpPr>
      <dsp:spPr bwMode="white">
        <a:xfrm>
          <a:off x="3605771" y="1044787"/>
          <a:ext cx="998511" cy="998511"/>
        </a:xfrm>
        <a:prstGeom prst="ellipse">
          <a:avLst/>
        </a:prstGeom>
      </dsp:spPr>
      <dsp:style>
        <a:lnRef idx="2">
          <a:schemeClr val="lt2"/>
        </a:lnRef>
        <a:fillRef idx="1">
          <a:schemeClr val="dk2"/>
        </a:fillRef>
        <a:effectRef idx="0">
          <a:scrgbClr r="0" g="0" b="0"/>
        </a:effectRef>
        <a:fontRef idx="minor">
          <a:schemeClr val="lt1"/>
        </a:fontRef>
      </dsp:style>
      <dsp:txBody>
        <a:bodyPr lIns="15240" tIns="15240" rIns="15240" bIns="15240" anchor="ctr"/>
        <a:lstStyle>
          <a:lvl1pPr algn="ctr">
            <a:defRPr sz="11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r>
            <a:rPr lang="en-IN" sz="1200" dirty="0" smtClean="0"/>
            <a:t> Nature of medium</a:t>
          </a:r>
          <a:endParaRPr lang="en-IN" sz="1200" dirty="0"/>
        </a:p>
      </dsp:txBody>
      <dsp:txXfrm>
        <a:off x="3605771" y="1044787"/>
        <a:ext cx="998511" cy="998511"/>
      </dsp:txXfrm>
    </dsp:sp>
    <dsp:sp modelId="{CE62FDBF-6041-421A-B933-10F5A2E53E85}">
      <dsp:nvSpPr>
        <dsp:cNvPr id="8" name="Oval 7"/>
        <dsp:cNvSpPr/>
      </dsp:nvSpPr>
      <dsp:spPr bwMode="white">
        <a:xfrm>
          <a:off x="3089060" y="2735289"/>
          <a:ext cx="998511" cy="998511"/>
        </a:xfrm>
        <a:prstGeom prst="ellipse">
          <a:avLst/>
        </a:prstGeom>
      </dsp:spPr>
      <dsp:style>
        <a:lnRef idx="2">
          <a:schemeClr val="lt2"/>
        </a:lnRef>
        <a:fillRef idx="1">
          <a:schemeClr val="dk2"/>
        </a:fillRef>
        <a:effectRef idx="0">
          <a:scrgbClr r="0" g="0" b="0"/>
        </a:effectRef>
        <a:fontRef idx="minor">
          <a:schemeClr val="lt1"/>
        </a:fontRef>
      </dsp:style>
      <dsp:txBody>
        <a:bodyPr lIns="15240" tIns="15240" rIns="15240" bIns="15240" anchor="ctr"/>
        <a:lstStyle>
          <a:lvl1pPr algn="ctr">
            <a:defRPr sz="11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r>
            <a:rPr lang="en-IN" sz="1200" smtClean="0"/>
            <a:t>Temperature</a:t>
          </a:r>
          <a:endParaRPr lang="en-IN" sz="1200" dirty="0"/>
        </a:p>
      </dsp:txBody>
      <dsp:txXfrm>
        <a:off x="3089060" y="2735289"/>
        <a:ext cx="998511" cy="998511"/>
      </dsp:txXfrm>
    </dsp:sp>
    <dsp:sp modelId="{2654809C-4050-40C2-8644-CC9931082BE7}">
      <dsp:nvSpPr>
        <dsp:cNvPr id="10" name="Oval 9"/>
        <dsp:cNvSpPr/>
      </dsp:nvSpPr>
      <dsp:spPr bwMode="white">
        <a:xfrm>
          <a:off x="1278995" y="2735289"/>
          <a:ext cx="998511" cy="998511"/>
        </a:xfrm>
        <a:prstGeom prst="ellipse">
          <a:avLst/>
        </a:prstGeom>
      </dsp:spPr>
      <dsp:style>
        <a:lnRef idx="2">
          <a:schemeClr val="lt2"/>
        </a:lnRef>
        <a:fillRef idx="1">
          <a:schemeClr val="dk2"/>
        </a:fillRef>
        <a:effectRef idx="0">
          <a:scrgbClr r="0" g="0" b="0"/>
        </a:effectRef>
        <a:fontRef idx="minor">
          <a:schemeClr val="lt1"/>
        </a:fontRef>
      </dsp:style>
      <dsp:txBody>
        <a:bodyPr lIns="15240" tIns="15240" rIns="15240" bIns="15240" anchor="ctr"/>
        <a:lstStyle>
          <a:lvl1pPr algn="ctr">
            <a:defRPr sz="11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r>
            <a:rPr lang="en-IN" sz="1200" dirty="0" smtClean="0"/>
            <a:t>Composition of the medium</a:t>
          </a:r>
          <a:endParaRPr lang="en-IN" sz="1200" dirty="0"/>
        </a:p>
      </dsp:txBody>
      <dsp:txXfrm>
        <a:off x="1278995" y="2735289"/>
        <a:ext cx="998511" cy="998511"/>
      </dsp:txXfrm>
    </dsp:sp>
    <dsp:sp modelId="{3E29BE05-CC9A-4B35-A097-78D5E8657561}">
      <dsp:nvSpPr>
        <dsp:cNvPr id="12" name="Oval 11"/>
        <dsp:cNvSpPr/>
      </dsp:nvSpPr>
      <dsp:spPr bwMode="white">
        <a:xfrm>
          <a:off x="729718" y="1044787"/>
          <a:ext cx="998511" cy="998511"/>
        </a:xfrm>
        <a:prstGeom prst="ellipse">
          <a:avLst/>
        </a:prstGeom>
      </dsp:spPr>
      <dsp:style>
        <a:lnRef idx="2">
          <a:schemeClr val="lt2"/>
        </a:lnRef>
        <a:fillRef idx="1">
          <a:schemeClr val="dk2"/>
        </a:fillRef>
        <a:effectRef idx="0">
          <a:scrgbClr r="0" g="0" b="0"/>
        </a:effectRef>
        <a:fontRef idx="minor">
          <a:schemeClr val="lt1"/>
        </a:fontRef>
      </dsp:style>
      <dsp:txBody>
        <a:bodyPr lIns="15240" tIns="15240" rIns="15240" bIns="15240" anchor="ctr"/>
        <a:lstStyle>
          <a:lvl1pPr algn="ctr">
            <a:defRPr sz="1100"/>
          </a:lvl1pPr>
          <a:lvl2pPr marL="57150" indent="-57150" algn="ctr">
            <a:defRPr sz="800"/>
          </a:lvl2pPr>
          <a:lvl3pPr marL="114300" indent="-57150" algn="ctr">
            <a:defRPr sz="800"/>
          </a:lvl3pPr>
          <a:lvl4pPr marL="171450" indent="-57150" algn="ctr">
            <a:defRPr sz="800"/>
          </a:lvl4pPr>
          <a:lvl5pPr marL="228600" indent="-57150" algn="ctr">
            <a:defRPr sz="800"/>
          </a:lvl5pPr>
          <a:lvl6pPr marL="285750" indent="-57150" algn="ctr">
            <a:defRPr sz="800"/>
          </a:lvl6pPr>
          <a:lvl7pPr marL="342900" indent="-57150" algn="ctr">
            <a:defRPr sz="800"/>
          </a:lvl7pPr>
          <a:lvl8pPr marL="400050" indent="-57150" algn="ctr">
            <a:defRPr sz="800"/>
          </a:lvl8pPr>
          <a:lvl9pPr marL="457200" indent="-57150" algn="ctr">
            <a:defRPr sz="800"/>
          </a:lvl9pPr>
        </a:lstStyle>
        <a:p>
          <a:pPr lvl="0">
            <a:lnSpc>
              <a:spcPct val="100000"/>
            </a:lnSpc>
            <a:spcBef>
              <a:spcPct val="0"/>
            </a:spcBef>
            <a:spcAft>
              <a:spcPct val="35000"/>
            </a:spcAft>
          </a:pPr>
          <a:r>
            <a:rPr lang="en-IN" sz="1200" dirty="0" smtClean="0"/>
            <a:t>Dissolved carbon dioxide, oxygen </a:t>
          </a:r>
          <a:endParaRPr lang="en-IN" sz="1200" dirty="0"/>
        </a:p>
      </dsp:txBody>
      <dsp:txXfrm>
        <a:off x="729718" y="1044787"/>
        <a:ext cx="998511" cy="998511"/>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44F4C2-483A-43F6-89C6-AE310EAA1D27}" type="datetimeFigureOut">
              <a:rPr lang="en-US" smtClean="0"/>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EFC73C-FF8F-4859-9D93-6F98648E95CD}"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EFC73C-FF8F-4859-9D93-6F98648E95CD}"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p>
            <a:fld id="{40D6CBEE-63D5-435B-BCD0-983AAAD4B27E}"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p>
            <a:fld id="{40D6CBEE-63D5-435B-BCD0-983AAAD4B27E}"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7" name="Date Placeholder 4"/>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40D6CBEE-63D5-435B-BCD0-983AAAD4B27E}"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40D6CBEE-63D5-435B-BCD0-983AAAD4B27E}"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17649"/>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454530" y="3765449"/>
            <a:ext cx="5449871"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1D048-3684-4126-B186-3A2785790DBA}" type="slidenum">
              <a:rPr lang="en-US" smtClean="0"/>
            </a:fld>
            <a:endParaRPr lang="en-US"/>
          </a:p>
        </p:txBody>
      </p:sp>
      <p:sp>
        <p:nvSpPr>
          <p:cNvPr id="9" name="TextBox 8"/>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panose="020B0604020202020204"/>
                <a:ea typeface="+mj-ea"/>
                <a:cs typeface="+mj-cs"/>
              </a:defRPr>
            </a:lvl1pPr>
          </a:lstStyle>
          <a:p>
            <a:pPr lvl="0"/>
            <a:r>
              <a:rPr lang="en-US" sz="12200" dirty="0"/>
              <a:t>“</a:t>
            </a:r>
            <a:endParaRPr lang="en-US" sz="12200" dirty="0"/>
          </a:p>
        </p:txBody>
      </p:sp>
      <p:sp>
        <p:nvSpPr>
          <p:cNvPr id="13" name="TextBox 12"/>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panose="020B0604020202020204"/>
                <a:ea typeface="+mj-ea"/>
                <a:cs typeface="+mj-cs"/>
              </a:defRPr>
            </a:lvl1pPr>
          </a:lstStyle>
          <a:p>
            <a:pPr lvl="0"/>
            <a:r>
              <a:rPr lang="en-US" sz="12200" dirty="0"/>
              <a:t>”</a:t>
            </a:r>
            <a:endParaRPr lang="en-US" sz="12200"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0D6CBEE-63D5-435B-BCD0-983AAAD4B27E}" type="datetimeFigureOut">
              <a:rPr lang="en-US" smtClean="0"/>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0D6CBEE-63D5-435B-BCD0-983AAAD4B27E}" type="datetimeFigureOut">
              <a:rPr lang="en-US" smtClean="0"/>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40D6CBEE-63D5-435B-BCD0-983AAAD4B27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1D048-3684-4126-B186-3A2785790DBA}"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0D6CBEE-63D5-435B-BCD0-983AAAD4B27E}" type="datetimeFigureOut">
              <a:rPr lang="en-US" smtClean="0"/>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941D048-3684-4126-B186-3A2785790DBA}" type="slidenum">
              <a:rPr lang="en-US" smtClean="0"/>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png"/><Relationship Id="rId3" Type="http://schemas.openxmlformats.org/officeDocument/2006/relationships/hyperlink" Target="https://www.thoughtco.com/alcohol-versus-ethanol-3976082" TargetMode="External"/><Relationship Id="rId2" Type="http://schemas.openxmlformats.org/officeDocument/2006/relationships/hyperlink" Target="https://www.thoughtco.com/chemical-formula-of-sugar-604003" TargetMode="External"/><Relationship Id="rId1" Type="http://schemas.openxmlformats.org/officeDocument/2006/relationships/hyperlink" Target="https://www.thoughtco.com/chemistry-of-carbohydrates-603878" TargetMode="Externa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7.wdp"/><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9.wdp"/><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14.wdp"/><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hyperlink" Target="https://byjus.com/neet/significance-of-glycolysis/" TargetMode="Externa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09800"/>
            <a:ext cx="7772400" cy="1470025"/>
          </a:xfrm>
        </p:spPr>
        <p:txBody>
          <a:bodyPr>
            <a:normAutofit fontScale="90000"/>
          </a:bodyPr>
          <a:lstStyle/>
          <a:p>
            <a:pPr algn="ctr"/>
            <a:r>
              <a:rPr lang="en-US" sz="5400" b="1" u="sng" spc="600"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Fermentation Technology</a:t>
            </a:r>
            <a:endParaRPr lang="en-US" sz="5400" b="1" u="sng" spc="6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990600" y="2667000"/>
            <a:ext cx="7772400" cy="3886200"/>
          </a:xfrm>
        </p:spPr>
        <p:txBody>
          <a:bodyPr>
            <a:normAutofit fontScale="92500" lnSpcReduction="10000"/>
          </a:bodyPr>
          <a:lstStyle/>
          <a:p>
            <a:pPr algn="ctr"/>
            <a:endParaRPr lang="en-US" sz="3300" dirty="0" smtClean="0">
              <a:solidFill>
                <a:schemeClr val="tx1">
                  <a:lumMod val="50000"/>
                  <a:lumOff val="50000"/>
                </a:schemeClr>
              </a:solidFill>
              <a:effectLst>
                <a:outerShdw blurRad="38100" dist="38100" dir="2700000" algn="tl">
                  <a:srgbClr val="000000">
                    <a:alpha val="43137"/>
                  </a:srgbClr>
                </a:outerShdw>
              </a:effectLst>
              <a:latin typeface="Baskerville Old Face" panose="02020602080505020303" pitchFamily="18" charset="0"/>
            </a:endParaRPr>
          </a:p>
          <a:p>
            <a:pPr algn="ctr"/>
            <a:endParaRPr lang="en-US" sz="3300" dirty="0" smtClean="0">
              <a:solidFill>
                <a:schemeClr val="tx1">
                  <a:lumMod val="50000"/>
                  <a:lumOff val="50000"/>
                </a:schemeClr>
              </a:solidFill>
              <a:effectLst>
                <a:outerShdw blurRad="38100" dist="38100" dir="2700000" algn="tl">
                  <a:srgbClr val="000000">
                    <a:alpha val="43137"/>
                  </a:srgbClr>
                </a:outerShdw>
              </a:effectLst>
              <a:latin typeface="Baskerville Old Face" panose="02020602080505020303" pitchFamily="18" charset="0"/>
            </a:endParaRPr>
          </a:p>
          <a:p>
            <a:pPr algn="ctr"/>
            <a:endParaRPr lang="en-US" sz="3300" dirty="0" smtClean="0">
              <a:solidFill>
                <a:schemeClr val="tx1">
                  <a:lumMod val="50000"/>
                  <a:lumOff val="50000"/>
                </a:schemeClr>
              </a:solidFill>
              <a:effectLst>
                <a:outerShdw blurRad="38100" dist="38100" dir="2700000" algn="tl">
                  <a:srgbClr val="000000">
                    <a:alpha val="43137"/>
                  </a:srgbClr>
                </a:outerShdw>
              </a:effectLst>
              <a:latin typeface="Baskerville Old Face" panose="02020602080505020303" pitchFamily="18" charset="0"/>
            </a:endParaRPr>
          </a:p>
          <a:p>
            <a:pPr algn="ctr"/>
            <a:endParaRPr lang="en-US" sz="3300" dirty="0" smtClean="0">
              <a:solidFill>
                <a:schemeClr val="tx1">
                  <a:lumMod val="50000"/>
                  <a:lumOff val="50000"/>
                </a:schemeClr>
              </a:solidFill>
              <a:effectLst>
                <a:outerShdw blurRad="38100" dist="38100" dir="2700000" algn="tl">
                  <a:srgbClr val="000000">
                    <a:alpha val="43137"/>
                  </a:srgbClr>
                </a:outerShdw>
              </a:effectLst>
              <a:latin typeface="Baskerville Old Face" panose="02020602080505020303" pitchFamily="18" charset="0"/>
            </a:endParaRPr>
          </a:p>
          <a:p>
            <a:pPr algn="r"/>
            <a:endParaRPr lang="en-US" sz="3300" dirty="0">
              <a:solidFill>
                <a:schemeClr val="tx1">
                  <a:lumMod val="50000"/>
                  <a:lumOff val="50000"/>
                </a:schemeClr>
              </a:solidFill>
              <a:effectLst>
                <a:outerShdw blurRad="38100" dist="38100" dir="2700000" algn="tl">
                  <a:srgbClr val="000000">
                    <a:alpha val="43137"/>
                  </a:srgbClr>
                </a:outerShdw>
              </a:effectLst>
              <a:latin typeface="Baskerville Old Face" panose="02020602080505020303" pitchFamily="18" charset="0"/>
            </a:endParaRPr>
          </a:p>
          <a:p>
            <a:pPr algn="r"/>
            <a:r>
              <a:rPr lang="en-US" sz="1900"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HIMAKSHI BAISHYA</a:t>
            </a:r>
            <a:endParaRPr lang="en-US" sz="1900"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r"/>
            <a:r>
              <a:rPr lang="en-US" sz="1900"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assistant professor, b.voc, fpt</a:t>
            </a:r>
            <a:endParaRPr lang="en-US" sz="1900"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r"/>
            <a:r>
              <a:rPr lang="en-US" sz="1900"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MANGALDAI COLLEGE</a:t>
            </a:r>
            <a:endParaRPr lang="en-US" sz="1900"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en-US" sz="2400" dirty="0" smtClean="0">
              <a:solidFill>
                <a:schemeClr val="tx1">
                  <a:lumMod val="50000"/>
                  <a:lumOff val="50000"/>
                </a:schemeClr>
              </a:solidFill>
            </a:endParaRPr>
          </a:p>
          <a:p>
            <a:pPr algn="r"/>
            <a:endParaRPr lang="en-US" sz="2400" dirty="0">
              <a:solidFill>
                <a:schemeClr val="tx1">
                  <a:lumMod val="50000"/>
                  <a:lumOff val="50000"/>
                </a:schemeClr>
              </a:solidFill>
            </a:endParaRPr>
          </a:p>
          <a:p>
            <a:endParaRPr lang="en-US" i="1" dirty="0">
              <a:solidFill>
                <a:schemeClr val="tx1">
                  <a:lumMod val="50000"/>
                  <a:lumOff val="50000"/>
                </a:schemeClr>
              </a:solidFill>
            </a:endParaRPr>
          </a:p>
          <a:p>
            <a:endParaRPr lang="en-US" dirty="0" smtClean="0">
              <a:solidFill>
                <a:schemeClr val="tx1">
                  <a:lumMod val="50000"/>
                  <a:lumOff val="50000"/>
                </a:schemeClr>
              </a:solidFill>
            </a:endParaRPr>
          </a:p>
          <a:p>
            <a:endParaRPr lang="en-US" dirty="0">
              <a:solidFill>
                <a:schemeClr val="tx1">
                  <a:lumMod val="50000"/>
                  <a:lumOff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tx1"/>
                </a:solidFill>
                <a:latin typeface="Times New Roman" panose="02020603050405020304" pitchFamily="18" charset="0"/>
                <a:cs typeface="Times New Roman" panose="02020603050405020304" pitchFamily="18" charset="0"/>
              </a:rPr>
              <a:t>Contents</a:t>
            </a:r>
            <a:r>
              <a:rPr lang="en-US" dirty="0" smtClean="0"/>
              <a:t>.</a:t>
            </a:r>
            <a:endParaRPr lang="en-US" dirty="0"/>
          </a:p>
        </p:txBody>
      </p:sp>
      <p:sp>
        <p:nvSpPr>
          <p:cNvPr id="3" name="Content Placeholder 2"/>
          <p:cNvSpPr>
            <a:spLocks noGrp="1"/>
          </p:cNvSpPr>
          <p:nvPr>
            <p:ph idx="1"/>
          </p:nvPr>
        </p:nvSpPr>
        <p:spPr>
          <a:xfrm>
            <a:off x="516554" y="1447800"/>
            <a:ext cx="8246445" cy="4195481"/>
          </a:xfrm>
        </p:spPr>
        <p:txBody>
          <a:bodyPr>
            <a:normAutofit fontScale="92500" lnSpcReduction="20000"/>
          </a:bodyPr>
          <a:lstStyle/>
          <a:p>
            <a:pPr marL="0" indent="0" algn="just">
              <a:buNone/>
            </a:pPr>
            <a:r>
              <a:rPr lang="en-IN" u="sng" dirty="0">
                <a:latin typeface="Times New Roman" panose="02020603050405020304" pitchFamily="18" charset="0"/>
                <a:cs typeface="Times New Roman" panose="02020603050405020304" pitchFamily="18" charset="0"/>
              </a:rPr>
              <a:t>Unit 1</a:t>
            </a:r>
            <a:endParaRPr lang="en-IN" u="sng" dirty="0">
              <a:latin typeface="Times New Roman" panose="02020603050405020304" pitchFamily="18" charset="0"/>
              <a:cs typeface="Times New Roman" panose="02020603050405020304" pitchFamily="18" charset="0"/>
            </a:endParaRPr>
          </a:p>
          <a:p>
            <a:pPr marL="0" indent="0" algn="just">
              <a:buNone/>
            </a:pPr>
            <a:r>
              <a:rPr lang="en-IN" dirty="0">
                <a:latin typeface="Times New Roman" panose="02020603050405020304" pitchFamily="18" charset="0"/>
                <a:cs typeface="Times New Roman" panose="02020603050405020304" pitchFamily="18" charset="0"/>
              </a:rPr>
              <a:t>History of fermentation, introduction to fermentation process, media </a:t>
            </a:r>
            <a:r>
              <a:rPr lang="en-IN" dirty="0" smtClean="0">
                <a:latin typeface="Times New Roman" panose="02020603050405020304" pitchFamily="18" charset="0"/>
                <a:cs typeface="Times New Roman" panose="02020603050405020304" pitchFamily="18" charset="0"/>
              </a:rPr>
              <a:t>formulation and </a:t>
            </a:r>
            <a:r>
              <a:rPr lang="en-IN" dirty="0">
                <a:latin typeface="Times New Roman" panose="02020603050405020304" pitchFamily="18" charset="0"/>
                <a:cs typeface="Times New Roman" panose="02020603050405020304" pitchFamily="18" charset="0"/>
              </a:rPr>
              <a:t>process optimization</a:t>
            </a:r>
            <a:endParaRPr lang="en-IN" dirty="0">
              <a:latin typeface="Times New Roman" panose="02020603050405020304" pitchFamily="18" charset="0"/>
              <a:cs typeface="Times New Roman" panose="02020603050405020304" pitchFamily="18" charset="0"/>
            </a:endParaRPr>
          </a:p>
          <a:p>
            <a:pPr marL="0" indent="0" algn="just">
              <a:buNone/>
            </a:pPr>
            <a:r>
              <a:rPr lang="en-IN" u="sng" dirty="0">
                <a:latin typeface="Times New Roman" panose="02020603050405020304" pitchFamily="18" charset="0"/>
                <a:cs typeface="Times New Roman" panose="02020603050405020304" pitchFamily="18" charset="0"/>
              </a:rPr>
              <a:t>Unit 2</a:t>
            </a:r>
            <a:endParaRPr lang="en-IN" u="sng" dirty="0">
              <a:latin typeface="Times New Roman" panose="02020603050405020304" pitchFamily="18" charset="0"/>
              <a:cs typeface="Times New Roman" panose="02020603050405020304" pitchFamily="18" charset="0"/>
            </a:endParaRPr>
          </a:p>
          <a:p>
            <a:pPr marL="0" indent="0" algn="just">
              <a:buNone/>
            </a:pPr>
            <a:r>
              <a:rPr lang="en-IN" dirty="0">
                <a:latin typeface="Times New Roman" panose="02020603050405020304" pitchFamily="18" charset="0"/>
                <a:cs typeface="Times New Roman" panose="02020603050405020304" pitchFamily="18" charset="0"/>
              </a:rPr>
              <a:t>Microorganisms used in food fermentation, types of culture, starter culture </a:t>
            </a:r>
            <a:r>
              <a:rPr lang="en-IN" dirty="0" smtClean="0">
                <a:latin typeface="Times New Roman" panose="02020603050405020304" pitchFamily="18" charset="0"/>
                <a:cs typeface="Times New Roman" panose="02020603050405020304" pitchFamily="18" charset="0"/>
              </a:rPr>
              <a:t>–maintenance</a:t>
            </a:r>
            <a:r>
              <a:rPr lang="en-IN" dirty="0">
                <a:latin typeface="Times New Roman" panose="02020603050405020304" pitchFamily="18" charset="0"/>
                <a:cs typeface="Times New Roman" panose="02020603050405020304" pitchFamily="18" charset="0"/>
              </a:rPr>
              <a:t>, propagation and cultivation of culture.</a:t>
            </a:r>
            <a:endParaRPr lang="en-IN" dirty="0">
              <a:latin typeface="Times New Roman" panose="02020603050405020304" pitchFamily="18" charset="0"/>
              <a:cs typeface="Times New Roman" panose="02020603050405020304" pitchFamily="18" charset="0"/>
            </a:endParaRPr>
          </a:p>
          <a:p>
            <a:pPr marL="0" indent="0" algn="just">
              <a:buNone/>
            </a:pPr>
            <a:r>
              <a:rPr lang="en-IN" u="sng" dirty="0">
                <a:latin typeface="Times New Roman" panose="02020603050405020304" pitchFamily="18" charset="0"/>
                <a:cs typeface="Times New Roman" panose="02020603050405020304" pitchFamily="18" charset="0"/>
              </a:rPr>
              <a:t>Unit 3</a:t>
            </a:r>
            <a:endParaRPr lang="en-IN" u="sng" dirty="0">
              <a:latin typeface="Times New Roman" panose="02020603050405020304" pitchFamily="18" charset="0"/>
              <a:cs typeface="Times New Roman" panose="02020603050405020304" pitchFamily="18" charset="0"/>
            </a:endParaRPr>
          </a:p>
          <a:p>
            <a:pPr marL="0" indent="0" algn="just">
              <a:buNone/>
            </a:pPr>
            <a:r>
              <a:rPr lang="en-IN" dirty="0">
                <a:latin typeface="Times New Roman" panose="02020603050405020304" pitchFamily="18" charset="0"/>
                <a:cs typeface="Times New Roman" panose="02020603050405020304" pitchFamily="18" charset="0"/>
              </a:rPr>
              <a:t>Types of fermentation-submerged/solid state fermentation, batch/ </a:t>
            </a:r>
            <a:r>
              <a:rPr lang="en-IN" dirty="0" smtClean="0">
                <a:latin typeface="Times New Roman" panose="02020603050405020304" pitchFamily="18" charset="0"/>
                <a:cs typeface="Times New Roman" panose="02020603050405020304" pitchFamily="18" charset="0"/>
              </a:rPr>
              <a:t>continuous fermentation</a:t>
            </a:r>
            <a:r>
              <a:rPr lang="en-IN" dirty="0">
                <a:latin typeface="Times New Roman" panose="02020603050405020304" pitchFamily="18" charset="0"/>
                <a:cs typeface="Times New Roman" panose="02020603050405020304" pitchFamily="18" charset="0"/>
              </a:rPr>
              <a:t>, fermenter design and operation.</a:t>
            </a:r>
            <a:endParaRPr lang="en-IN" dirty="0">
              <a:latin typeface="Times New Roman" panose="02020603050405020304" pitchFamily="18" charset="0"/>
              <a:cs typeface="Times New Roman" panose="02020603050405020304" pitchFamily="18" charset="0"/>
            </a:endParaRPr>
          </a:p>
          <a:p>
            <a:pPr marL="0" indent="0" algn="just">
              <a:buNone/>
            </a:pPr>
            <a:r>
              <a:rPr lang="en-IN" u="sng" dirty="0">
                <a:latin typeface="Times New Roman" panose="02020603050405020304" pitchFamily="18" charset="0"/>
                <a:cs typeface="Times New Roman" panose="02020603050405020304" pitchFamily="18" charset="0"/>
              </a:rPr>
              <a:t>Unit 4</a:t>
            </a:r>
            <a:endParaRPr lang="en-IN" u="sng" dirty="0">
              <a:latin typeface="Times New Roman" panose="02020603050405020304" pitchFamily="18" charset="0"/>
              <a:cs typeface="Times New Roman" panose="02020603050405020304" pitchFamily="18" charset="0"/>
            </a:endParaRPr>
          </a:p>
          <a:p>
            <a:pPr marL="0" indent="0" algn="just">
              <a:buNone/>
            </a:pPr>
            <a:r>
              <a:rPr lang="en-IN" dirty="0">
                <a:latin typeface="Times New Roman" panose="02020603050405020304" pitchFamily="18" charset="0"/>
                <a:cs typeface="Times New Roman" panose="02020603050405020304" pitchFamily="18" charset="0"/>
              </a:rPr>
              <a:t>Fermented foods – types, methods of manufacture for sauerkraut, tempeh, miso,</a:t>
            </a:r>
            <a:endParaRPr lang="en-IN" dirty="0">
              <a:latin typeface="Times New Roman" panose="02020603050405020304" pitchFamily="18" charset="0"/>
              <a:cs typeface="Times New Roman" panose="02020603050405020304" pitchFamily="18" charset="0"/>
            </a:endParaRPr>
          </a:p>
          <a:p>
            <a:pPr marL="0" indent="0" algn="just">
              <a:buNone/>
            </a:pPr>
            <a:r>
              <a:rPr lang="en-IN" dirty="0">
                <a:latin typeface="Times New Roman" panose="02020603050405020304" pitchFamily="18" charset="0"/>
                <a:cs typeface="Times New Roman" panose="02020603050405020304" pitchFamily="18" charset="0"/>
              </a:rPr>
              <a:t>soya sauce and traditional Indian foods</a:t>
            </a: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055380" cy="533400"/>
          </a:xfrm>
        </p:spPr>
        <p:txBody>
          <a:bodyPr/>
          <a:lstStyle/>
          <a:p>
            <a:r>
              <a:rPr lang="en-US" sz="2400" b="1" u="sng" dirty="0" smtClean="0"/>
              <a:t>HISTORY OF FERMENTATION</a:t>
            </a:r>
            <a:endParaRPr lang="en-IN" sz="2400" b="1" u="sng" dirty="0"/>
          </a:p>
        </p:txBody>
      </p:sp>
      <p:sp>
        <p:nvSpPr>
          <p:cNvPr id="3" name="Content Placeholder 2"/>
          <p:cNvSpPr>
            <a:spLocks noGrp="1"/>
          </p:cNvSpPr>
          <p:nvPr>
            <p:ph idx="1"/>
          </p:nvPr>
        </p:nvSpPr>
        <p:spPr>
          <a:xfrm>
            <a:off x="76200" y="685800"/>
            <a:ext cx="8991600" cy="6019800"/>
          </a:xfrm>
        </p:spPr>
        <p:txBody>
          <a:bodyPr>
            <a:normAutofit fontScale="92500" lnSpcReduction="10000"/>
          </a:bodyPr>
          <a:lstStyle/>
          <a:p>
            <a:pPr algn="just">
              <a:lnSpc>
                <a:spcPct val="120000"/>
              </a:lnSpc>
            </a:pPr>
            <a:r>
              <a:rPr lang="en-US" sz="1900" dirty="0" smtClean="0">
                <a:latin typeface="Times New Roman" panose="02020603050405020304" pitchFamily="18" charset="0"/>
                <a:cs typeface="Times New Roman" panose="02020603050405020304" pitchFamily="18" charset="0"/>
              </a:rPr>
              <a:t>Fermentation started taking place before recorded history.</a:t>
            </a:r>
            <a:endParaRPr lang="en-US" sz="1900" dirty="0" smtClean="0">
              <a:latin typeface="Times New Roman" panose="02020603050405020304" pitchFamily="18" charset="0"/>
              <a:cs typeface="Times New Roman" panose="02020603050405020304" pitchFamily="18" charset="0"/>
            </a:endParaRPr>
          </a:p>
          <a:p>
            <a:pPr algn="just">
              <a:lnSpc>
                <a:spcPct val="120000"/>
              </a:lnSpc>
            </a:pPr>
            <a:r>
              <a:rPr lang="en-US" sz="1900" dirty="0" smtClean="0">
                <a:latin typeface="Times New Roman" panose="02020603050405020304" pitchFamily="18" charset="0"/>
                <a:cs typeface="Times New Roman" panose="02020603050405020304" pitchFamily="18" charset="0"/>
              </a:rPr>
              <a:t>Nomads discovered that milk would change to solid cheese or semi-solid yoghurt under certain conditions.</a:t>
            </a:r>
            <a:endParaRPr lang="en-US" sz="1900" dirty="0" smtClean="0">
              <a:latin typeface="Times New Roman" panose="02020603050405020304" pitchFamily="18" charset="0"/>
              <a:cs typeface="Times New Roman" panose="02020603050405020304" pitchFamily="18" charset="0"/>
            </a:endParaRPr>
          </a:p>
          <a:p>
            <a:pPr algn="just">
              <a:lnSpc>
                <a:spcPct val="120000"/>
              </a:lnSpc>
            </a:pPr>
            <a:r>
              <a:rPr lang="en-US" sz="1900" dirty="0" smtClean="0">
                <a:latin typeface="Times New Roman" panose="02020603050405020304" pitchFamily="18" charset="0"/>
                <a:cs typeface="Times New Roman" panose="02020603050405020304" pitchFamily="18" charset="0"/>
              </a:rPr>
              <a:t>For centuries people have made alcoholic beverages by using yeast to ferment fruit juices.</a:t>
            </a:r>
            <a:endParaRPr lang="en-US" sz="1900" dirty="0" smtClean="0">
              <a:latin typeface="Times New Roman" panose="02020603050405020304" pitchFamily="18" charset="0"/>
              <a:cs typeface="Times New Roman" panose="02020603050405020304" pitchFamily="18" charset="0"/>
            </a:endParaRPr>
          </a:p>
          <a:p>
            <a:pPr algn="just">
              <a:lnSpc>
                <a:spcPct val="120000"/>
              </a:lnSpc>
            </a:pPr>
            <a:r>
              <a:rPr lang="en-US" sz="1900" dirty="0" smtClean="0">
                <a:latin typeface="Times New Roman" panose="02020603050405020304" pitchFamily="18" charset="0"/>
                <a:cs typeface="Times New Roman" panose="02020603050405020304" pitchFamily="18" charset="0"/>
              </a:rPr>
              <a:t>The chemistry of fermentation were first investigated by </a:t>
            </a:r>
            <a:r>
              <a:rPr lang="en-US" sz="1900" b="1" u="sng" dirty="0" smtClean="0">
                <a:solidFill>
                  <a:srgbClr val="FFFF00"/>
                </a:solidFill>
                <a:latin typeface="Times New Roman" panose="02020603050405020304" pitchFamily="18" charset="0"/>
                <a:cs typeface="Times New Roman" panose="02020603050405020304" pitchFamily="18" charset="0"/>
              </a:rPr>
              <a:t>Louis Pasteur</a:t>
            </a:r>
            <a:r>
              <a:rPr lang="en-US" sz="1900" dirty="0" smtClean="0">
                <a:latin typeface="Times New Roman" panose="02020603050405020304" pitchFamily="18" charset="0"/>
                <a:cs typeface="Times New Roman" panose="02020603050405020304" pitchFamily="18" charset="0"/>
              </a:rPr>
              <a:t> in 1850.</a:t>
            </a:r>
            <a:r>
              <a:rPr lang="en-IN" sz="1900" dirty="0">
                <a:latin typeface="Times New Roman" panose="02020603050405020304" pitchFamily="18" charset="0"/>
                <a:cs typeface="Times New Roman" panose="02020603050405020304" pitchFamily="18" charset="0"/>
              </a:rPr>
              <a:t> Through a series of experiments, Louis Pasteur, a French microbiologist, showed that wine fermentation is caused by a type of fungi known as yeasts </a:t>
            </a:r>
            <a:endParaRPr lang="en-US" sz="1900" dirty="0" smtClean="0">
              <a:latin typeface="Times New Roman" panose="02020603050405020304" pitchFamily="18" charset="0"/>
              <a:cs typeface="Times New Roman" panose="02020603050405020304" pitchFamily="18" charset="0"/>
            </a:endParaRPr>
          </a:p>
          <a:p>
            <a:pPr algn="just">
              <a:lnSpc>
                <a:spcPct val="120000"/>
              </a:lnSpc>
            </a:pPr>
            <a:r>
              <a:rPr lang="en-US" sz="1900" dirty="0" smtClean="0">
                <a:latin typeface="Times New Roman" panose="02020603050405020304" pitchFamily="18" charset="0"/>
                <a:cs typeface="Times New Roman" panose="02020603050405020304" pitchFamily="18" charset="0"/>
              </a:rPr>
              <a:t>In 1851 Pasteur found that wine was spoiling and he realized that some bacteria in the wine were fermenting and also spoiling the wine and then he came up with the idea of  </a:t>
            </a:r>
            <a:r>
              <a:rPr lang="en-US" sz="1900" b="1" u="sng" dirty="0" smtClean="0">
                <a:solidFill>
                  <a:srgbClr val="FF0000"/>
                </a:solidFill>
                <a:latin typeface="Times New Roman" panose="02020603050405020304" pitchFamily="18" charset="0"/>
                <a:cs typeface="Times New Roman" panose="02020603050405020304" pitchFamily="18" charset="0"/>
              </a:rPr>
              <a:t>Pasteurization.</a:t>
            </a:r>
            <a:endParaRPr lang="en-US" sz="1900" b="1" u="sng" dirty="0" smtClean="0">
              <a:solidFill>
                <a:srgbClr val="FF0000"/>
              </a:solidFill>
              <a:latin typeface="Times New Roman" panose="02020603050405020304" pitchFamily="18" charset="0"/>
              <a:cs typeface="Times New Roman" panose="02020603050405020304" pitchFamily="18" charset="0"/>
            </a:endParaRPr>
          </a:p>
          <a:p>
            <a:pPr algn="just">
              <a:lnSpc>
                <a:spcPct val="120000"/>
              </a:lnSpc>
            </a:pPr>
            <a:r>
              <a:rPr lang="en-IN" sz="1900" dirty="0">
                <a:latin typeface="Times New Roman" panose="02020603050405020304" pitchFamily="18" charset="0"/>
                <a:cs typeface="Times New Roman" panose="02020603050405020304" pitchFamily="18" charset="0"/>
              </a:rPr>
              <a:t>In 1856, an accident at a sugar beetroot distillery led to a </a:t>
            </a:r>
            <a:r>
              <a:rPr lang="en-IN" sz="1900" dirty="0" smtClean="0">
                <a:latin typeface="Times New Roman" panose="02020603050405020304" pitchFamily="18" charset="0"/>
                <a:cs typeface="Times New Roman" panose="02020603050405020304" pitchFamily="18" charset="0"/>
              </a:rPr>
              <a:t>ground breaking </a:t>
            </a:r>
            <a:r>
              <a:rPr lang="en-IN" sz="1900" dirty="0">
                <a:latin typeface="Times New Roman" panose="02020603050405020304" pitchFamily="18" charset="0"/>
                <a:cs typeface="Times New Roman" panose="02020603050405020304" pitchFamily="18" charset="0"/>
              </a:rPr>
              <a:t>discovery that was pivotal to subsequent production of cheese and yogurt. Pasteur was tasked to investigate the issue and found that instead of alcohol, the “spoiled” beetroot mixture contained mostly lactic acid, which caused a sour taste. The sour beetroot mixture also contained many objects smaller than yeasts. These objects were later confirmed to be lactic acid bacteria. This serendipitous incident was instrumental to our modern day understanding that fungi and bacteria perform fermentation differently.</a:t>
            </a:r>
            <a:endParaRPr lang="en-US" sz="1900" dirty="0" smtClean="0">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52510"/>
            <a:ext cx="8534400" cy="5257806"/>
          </a:xfrm>
        </p:spPr>
        <p:txBody>
          <a:bodyPr>
            <a:noAutofit/>
          </a:bodyPr>
          <a:lstStyle/>
          <a:p>
            <a:pPr algn="just"/>
            <a:r>
              <a:rPr lang="en-IN" sz="1800" dirty="0">
                <a:latin typeface="Times New Roman" panose="02020603050405020304" pitchFamily="18" charset="0"/>
                <a:cs typeface="Times New Roman" panose="02020603050405020304" pitchFamily="18" charset="0"/>
              </a:rPr>
              <a:t>Cheese production in </a:t>
            </a:r>
            <a:r>
              <a:rPr lang="en-IN" sz="1800" dirty="0" smtClean="0">
                <a:latin typeface="Times New Roman" panose="02020603050405020304" pitchFamily="18" charset="0"/>
                <a:cs typeface="Times New Roman" panose="02020603050405020304" pitchFamily="18" charset="0"/>
              </a:rPr>
              <a:t>Iraq: 7000 </a:t>
            </a:r>
            <a:r>
              <a:rPr lang="en-IN" sz="1800" dirty="0">
                <a:latin typeface="Times New Roman" panose="02020603050405020304" pitchFamily="18" charset="0"/>
                <a:cs typeface="Times New Roman" panose="02020603050405020304" pitchFamily="18" charset="0"/>
              </a:rPr>
              <a:t>BCE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Wine making in the Near </a:t>
            </a:r>
            <a:r>
              <a:rPr lang="en-IN" sz="1800" dirty="0" smtClean="0">
                <a:latin typeface="Times New Roman" panose="02020603050405020304" pitchFamily="18" charset="0"/>
                <a:cs typeface="Times New Roman" panose="02020603050405020304" pitchFamily="18" charset="0"/>
              </a:rPr>
              <a:t>East: 6000 </a:t>
            </a:r>
            <a:r>
              <a:rPr lang="en-IN" sz="1800" dirty="0">
                <a:latin typeface="Times New Roman" panose="02020603050405020304" pitchFamily="18" charset="0"/>
                <a:cs typeface="Times New Roman" panose="02020603050405020304" pitchFamily="18" charset="0"/>
              </a:rPr>
              <a:t>BCE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Yeasts' properties are discovered in Egypt &amp; used in leavened bread &amp; wine </a:t>
            </a:r>
            <a:r>
              <a:rPr lang="en-IN" sz="1800" dirty="0" smtClean="0">
                <a:latin typeface="Times New Roman" panose="02020603050405020304" pitchFamily="18" charset="0"/>
                <a:cs typeface="Times New Roman" panose="02020603050405020304" pitchFamily="18" charset="0"/>
              </a:rPr>
              <a:t>making: 4000 </a:t>
            </a:r>
            <a:r>
              <a:rPr lang="en-IN" sz="1800" dirty="0">
                <a:latin typeface="Times New Roman" panose="02020603050405020304" pitchFamily="18" charset="0"/>
                <a:cs typeface="Times New Roman" panose="02020603050405020304" pitchFamily="18" charset="0"/>
              </a:rPr>
              <a:t>BCE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Fermented milk products became part of the human diet in many </a:t>
            </a:r>
            <a:r>
              <a:rPr lang="en-IN" sz="1800" dirty="0" smtClean="0">
                <a:latin typeface="Times New Roman" panose="02020603050405020304" pitchFamily="18" charset="0"/>
                <a:cs typeface="Times New Roman" panose="02020603050405020304" pitchFamily="18" charset="0"/>
              </a:rPr>
              <a:t>regions: 2000-12000 </a:t>
            </a:r>
            <a:r>
              <a:rPr lang="en-IN" sz="1800" dirty="0">
                <a:latin typeface="Times New Roman" panose="02020603050405020304" pitchFamily="18" charset="0"/>
                <a:cs typeface="Times New Roman" panose="02020603050405020304" pitchFamily="18" charset="0"/>
              </a:rPr>
              <a:t>BCE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Barley is fermented &amp; turned into beer in </a:t>
            </a:r>
            <a:r>
              <a:rPr lang="en-IN" sz="1800" dirty="0" smtClean="0">
                <a:latin typeface="Times New Roman" panose="02020603050405020304" pitchFamily="18" charset="0"/>
                <a:cs typeface="Times New Roman" panose="02020603050405020304" pitchFamily="18" charset="0"/>
              </a:rPr>
              <a:t>Sumer: 1750 </a:t>
            </a:r>
            <a:r>
              <a:rPr lang="en-IN" sz="1800" dirty="0">
                <a:latin typeface="Times New Roman" panose="02020603050405020304" pitchFamily="18" charset="0"/>
                <a:cs typeface="Times New Roman" panose="02020603050405020304" pitchFamily="18" charset="0"/>
              </a:rPr>
              <a:t>BCE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Meat sausages were beginning to be prepared in </a:t>
            </a:r>
            <a:r>
              <a:rPr lang="en-IN" sz="1800" dirty="0" smtClean="0">
                <a:latin typeface="Times New Roman" panose="02020603050405020304" pitchFamily="18" charset="0"/>
                <a:cs typeface="Times New Roman" panose="02020603050405020304" pitchFamily="18" charset="0"/>
              </a:rPr>
              <a:t>Babylon: 1500 </a:t>
            </a:r>
            <a:r>
              <a:rPr lang="en-IN" sz="1800" dirty="0">
                <a:latin typeface="Times New Roman" panose="02020603050405020304" pitchFamily="18" charset="0"/>
                <a:cs typeface="Times New Roman" panose="02020603050405020304" pitchFamily="18" charset="0"/>
              </a:rPr>
              <a:t>BCE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Chinese regions began to use </a:t>
            </a:r>
            <a:r>
              <a:rPr lang="en-IN" sz="1800" dirty="0" err="1">
                <a:latin typeface="Times New Roman" panose="02020603050405020304" pitchFamily="18" charset="0"/>
                <a:cs typeface="Times New Roman" panose="02020603050405020304" pitchFamily="18" charset="0"/>
              </a:rPr>
              <a:t>moldy</a:t>
            </a:r>
            <a:r>
              <a:rPr lang="en-IN" sz="1800" dirty="0">
                <a:latin typeface="Times New Roman" panose="02020603050405020304" pitchFamily="18" charset="0"/>
                <a:cs typeface="Times New Roman" panose="02020603050405020304" pitchFamily="18" charset="0"/>
              </a:rPr>
              <a:t> soybean curd as an </a:t>
            </a:r>
            <a:r>
              <a:rPr lang="en-IN" sz="1800" dirty="0" smtClean="0">
                <a:latin typeface="Times New Roman" panose="02020603050405020304" pitchFamily="18" charset="0"/>
                <a:cs typeface="Times New Roman" panose="02020603050405020304" pitchFamily="18" charset="0"/>
              </a:rPr>
              <a:t>antibiotic: 500 </a:t>
            </a:r>
            <a:r>
              <a:rPr lang="en-IN" sz="1800" dirty="0">
                <a:latin typeface="Times New Roman" panose="02020603050405020304" pitchFamily="18" charset="0"/>
                <a:cs typeface="Times New Roman" panose="02020603050405020304" pitchFamily="18" charset="0"/>
              </a:rPr>
              <a:t>BCE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Vegetable preservation by fermentation is used in </a:t>
            </a:r>
            <a:r>
              <a:rPr lang="en-IN" sz="1800" dirty="0" smtClean="0">
                <a:latin typeface="Times New Roman" panose="02020603050405020304" pitchFamily="18" charset="0"/>
                <a:cs typeface="Times New Roman" panose="02020603050405020304" pitchFamily="18" charset="0"/>
              </a:rPr>
              <a:t>China: 300 </a:t>
            </a:r>
            <a:r>
              <a:rPr lang="en-IN" sz="1800" dirty="0">
                <a:latin typeface="Times New Roman" panose="02020603050405020304" pitchFamily="18" charset="0"/>
                <a:cs typeface="Times New Roman" panose="02020603050405020304" pitchFamily="18" charset="0"/>
              </a:rPr>
              <a:t>BCE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Cereal-legume based foods are </a:t>
            </a:r>
            <a:r>
              <a:rPr lang="en-IN" sz="1800" dirty="0" smtClean="0">
                <a:latin typeface="Times New Roman" panose="02020603050405020304" pitchFamily="18" charset="0"/>
                <a:cs typeface="Times New Roman" panose="02020603050405020304" pitchFamily="18" charset="0"/>
              </a:rPr>
              <a:t>developed: 500-1000 </a:t>
            </a:r>
            <a:r>
              <a:rPr lang="en-IN" sz="1800" dirty="0">
                <a:latin typeface="Times New Roman" panose="02020603050405020304" pitchFamily="18" charset="0"/>
                <a:cs typeface="Times New Roman" panose="02020603050405020304" pitchFamily="18" charset="0"/>
              </a:rPr>
              <a:t>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First whiskey distillery founded in </a:t>
            </a:r>
            <a:r>
              <a:rPr lang="en-IN" sz="1800" dirty="0" smtClean="0">
                <a:latin typeface="Times New Roman" panose="02020603050405020304" pitchFamily="18" charset="0"/>
                <a:cs typeface="Times New Roman" panose="02020603050405020304" pitchFamily="18" charset="0"/>
              </a:rPr>
              <a:t>Ireland: 1276 </a:t>
            </a:r>
            <a:r>
              <a:rPr lang="en-IN" sz="1800" dirty="0">
                <a:latin typeface="Times New Roman" panose="02020603050405020304" pitchFamily="18" charset="0"/>
                <a:cs typeface="Times New Roman" panose="02020603050405020304" pitchFamily="18" charset="0"/>
              </a:rPr>
              <a:t>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Sauerkraut &amp; yoghurt begin to be </a:t>
            </a:r>
            <a:r>
              <a:rPr lang="en-IN" sz="1800" dirty="0" smtClean="0">
                <a:latin typeface="Times New Roman" panose="02020603050405020304" pitchFamily="18" charset="0"/>
                <a:cs typeface="Times New Roman" panose="02020603050405020304" pitchFamily="18" charset="0"/>
              </a:rPr>
              <a:t>fermented: 1500 </a:t>
            </a:r>
            <a:r>
              <a:rPr lang="en-IN" sz="1800" dirty="0">
                <a:latin typeface="Times New Roman" panose="02020603050405020304" pitchFamily="18" charset="0"/>
                <a:cs typeface="Times New Roman" panose="02020603050405020304" pitchFamily="18" charset="0"/>
              </a:rPr>
              <a:t>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Pasteurization developed by Louis </a:t>
            </a:r>
            <a:r>
              <a:rPr lang="en-IN" sz="1800" dirty="0" smtClean="0">
                <a:latin typeface="Times New Roman" panose="02020603050405020304" pitchFamily="18" charset="0"/>
                <a:cs typeface="Times New Roman" panose="02020603050405020304" pitchFamily="18" charset="0"/>
              </a:rPr>
              <a:t>Pasteur: 1851 </a:t>
            </a:r>
            <a:r>
              <a:rPr lang="en-IN" sz="1800" dirty="0">
                <a:latin typeface="Times New Roman" panose="02020603050405020304" pitchFamily="18" charset="0"/>
                <a:cs typeface="Times New Roman" panose="02020603050405020304" pitchFamily="18" charset="0"/>
              </a:rPr>
              <a:t>CE</a:t>
            </a:r>
            <a:endParaRPr lang="en-IN" sz="1800" dirty="0">
              <a:latin typeface="Times New Roman" panose="02020603050405020304" pitchFamily="18" charset="0"/>
              <a:cs typeface="Times New Roman" panose="02020603050405020304" pitchFamily="18" charset="0"/>
            </a:endParaRPr>
          </a:p>
          <a:p>
            <a:pPr algn="just"/>
            <a:r>
              <a:rPr lang="en-IN" sz="1800" dirty="0">
                <a:latin typeface="Times New Roman" panose="02020603050405020304" pitchFamily="18" charset="0"/>
                <a:cs typeface="Times New Roman" panose="02020603050405020304" pitchFamily="18" charset="0"/>
              </a:rPr>
              <a:t>Defined cultures are used in fermentation </a:t>
            </a:r>
            <a:r>
              <a:rPr lang="en-IN" sz="1800" dirty="0" smtClean="0">
                <a:latin typeface="Times New Roman" panose="02020603050405020304" pitchFamily="18" charset="0"/>
                <a:cs typeface="Times New Roman" panose="02020603050405020304" pitchFamily="18" charset="0"/>
              </a:rPr>
              <a:t>processes: 1900-1930 CE</a:t>
            </a:r>
            <a:endParaRPr lang="en-IN" sz="1800" dirty="0" smtClean="0">
              <a:latin typeface="Times New Roman" panose="02020603050405020304" pitchFamily="18" charset="0"/>
              <a:cs typeface="Times New Roman" panose="02020603050405020304" pitchFamily="18" charset="0"/>
            </a:endParaRPr>
          </a:p>
          <a:p>
            <a:pPr algn="just"/>
            <a:r>
              <a:rPr lang="en-IN" sz="1800" dirty="0" err="1">
                <a:latin typeface="Times New Roman" panose="02020603050405020304" pitchFamily="18" charset="0"/>
                <a:cs typeface="Times New Roman" panose="02020603050405020304" pitchFamily="18" charset="0"/>
              </a:rPr>
              <a:t>R</a:t>
            </a:r>
            <a:r>
              <a:rPr lang="en-IN" sz="1800" dirty="0" err="1" smtClean="0">
                <a:latin typeface="Times New Roman" panose="02020603050405020304" pitchFamily="18" charset="0"/>
                <a:cs typeface="Times New Roman" panose="02020603050405020304" pitchFamily="18" charset="0"/>
              </a:rPr>
              <a:t>obiotic</a:t>
            </a:r>
            <a:r>
              <a:rPr lang="en-IN" sz="1800" dirty="0" smtClean="0">
                <a:latin typeface="Times New Roman" panose="02020603050405020304" pitchFamily="18" charset="0"/>
                <a:cs typeface="Times New Roman" panose="02020603050405020304" pitchFamily="18" charset="0"/>
              </a:rPr>
              <a:t> </a:t>
            </a:r>
            <a:r>
              <a:rPr lang="en-IN" sz="1800" dirty="0">
                <a:latin typeface="Times New Roman" panose="02020603050405020304" pitchFamily="18" charset="0"/>
                <a:cs typeface="Times New Roman" panose="02020603050405020304" pitchFamily="18" charset="0"/>
              </a:rPr>
              <a:t>cultures &amp; bacteria used in mainstream foods	1970- </a:t>
            </a:r>
            <a:r>
              <a:rPr lang="en-IN" sz="1800" dirty="0" smtClean="0">
                <a:latin typeface="Times New Roman" panose="02020603050405020304" pitchFamily="18" charset="0"/>
                <a:cs typeface="Times New Roman" panose="02020603050405020304" pitchFamily="18" charset="0"/>
              </a:rPr>
              <a:t>present </a:t>
            </a:r>
            <a:endParaRPr lang="en-IN" sz="1800" dirty="0">
              <a:latin typeface="Times New Roman" panose="02020603050405020304" pitchFamily="18" charset="0"/>
              <a:cs typeface="Times New Roman" panose="02020603050405020304" pitchFamily="18" charset="0"/>
            </a:endParaRPr>
          </a:p>
        </p:txBody>
      </p:sp>
      <p:sp>
        <p:nvSpPr>
          <p:cNvPr id="8" name="Rectangle 7"/>
          <p:cNvSpPr/>
          <p:nvPr/>
        </p:nvSpPr>
        <p:spPr>
          <a:xfrm>
            <a:off x="2743200" y="152400"/>
            <a:ext cx="2865272" cy="400110"/>
          </a:xfrm>
          <a:prstGeom prst="rect">
            <a:avLst/>
          </a:prstGeom>
        </p:spPr>
        <p:txBody>
          <a:bodyPr wrap="none">
            <a:spAutoFit/>
          </a:bodyPr>
          <a:lstStyle/>
          <a:p>
            <a:r>
              <a:rPr lang="en-IN" sz="2000" b="1" u="sng" dirty="0">
                <a:latin typeface="Times New Roman" panose="02020603050405020304" pitchFamily="18" charset="0"/>
                <a:cs typeface="Times New Roman" panose="02020603050405020304" pitchFamily="18" charset="0"/>
              </a:rPr>
              <a:t>Fermentation Time Line</a:t>
            </a:r>
            <a:endParaRPr lang="en-IN" sz="2000"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806"/>
            <a:ext cx="7467600" cy="535994"/>
          </a:xfrm>
        </p:spPr>
        <p:txBody>
          <a:bodyPr>
            <a:normAutofit fontScale="90000"/>
          </a:bodyPr>
          <a:lstStyle/>
          <a:p>
            <a:pPr algn="ctr"/>
            <a:r>
              <a:rPr lang="en-US" sz="3200" b="1" u="sng" dirty="0" smtClean="0">
                <a:solidFill>
                  <a:schemeClr val="tx1"/>
                </a:solidFill>
                <a:latin typeface="Times New Roman" panose="02020603050405020304" pitchFamily="18" charset="0"/>
                <a:cs typeface="Times New Roman" panose="02020603050405020304" pitchFamily="18" charset="0"/>
              </a:rPr>
              <a:t>INTRODUCTION</a:t>
            </a:r>
            <a:endParaRPr lang="en-US" sz="3200" dirty="0">
              <a:solidFill>
                <a:schemeClr val="tx1"/>
              </a:solidFill>
            </a:endParaRPr>
          </a:p>
        </p:txBody>
      </p:sp>
      <p:sp>
        <p:nvSpPr>
          <p:cNvPr id="3" name="Content Placeholder 2"/>
          <p:cNvSpPr>
            <a:spLocks noGrp="1"/>
          </p:cNvSpPr>
          <p:nvPr>
            <p:ph idx="1"/>
          </p:nvPr>
        </p:nvSpPr>
        <p:spPr>
          <a:xfrm>
            <a:off x="152400" y="914400"/>
            <a:ext cx="8610600" cy="5867400"/>
          </a:xfrm>
        </p:spPr>
        <p:txBody>
          <a:bodyPr>
            <a:normAutofit/>
          </a:bodyPr>
          <a:lstStyle/>
          <a:p>
            <a:pPr algn="just">
              <a:lnSpc>
                <a:spcPct val="150000"/>
              </a:lnSpc>
            </a:pPr>
            <a:r>
              <a:rPr lang="en-US" dirty="0" smtClean="0">
                <a:latin typeface="Times New Roman" panose="02020603050405020304" pitchFamily="18" charset="0"/>
                <a:cs typeface="Times New Roman" panose="02020603050405020304" pitchFamily="18" charset="0"/>
              </a:rPr>
              <a:t>Fermentation is a metabolic process in which an organism </a:t>
            </a:r>
            <a:r>
              <a:rPr lang="en-US" dirty="0" smtClean="0">
                <a:latin typeface="Times New Roman" panose="02020603050405020304" pitchFamily="18" charset="0"/>
                <a:cs typeface="Times New Roman" panose="02020603050405020304" pitchFamily="18" charset="0"/>
                <a:hlinkClick r:id="rId1"/>
              </a:rPr>
              <a:t>converts a carbohydrate</a:t>
            </a:r>
            <a:r>
              <a:rPr lang="en-US" dirty="0" smtClean="0">
                <a:latin typeface="Times New Roman" panose="02020603050405020304" pitchFamily="18" charset="0"/>
                <a:cs typeface="Times New Roman" panose="02020603050405020304" pitchFamily="18" charset="0"/>
              </a:rPr>
              <a:t>, such as starch or a </a:t>
            </a:r>
            <a:r>
              <a:rPr lang="en-US" dirty="0" smtClean="0">
                <a:latin typeface="Times New Roman" panose="02020603050405020304" pitchFamily="18" charset="0"/>
                <a:cs typeface="Times New Roman" panose="02020603050405020304" pitchFamily="18" charset="0"/>
                <a:hlinkClick r:id="rId2"/>
              </a:rPr>
              <a:t>sugar</a:t>
            </a:r>
            <a:r>
              <a:rPr lang="en-US" dirty="0" smtClean="0">
                <a:latin typeface="Times New Roman" panose="02020603050405020304" pitchFamily="18" charset="0"/>
                <a:cs typeface="Times New Roman" panose="02020603050405020304" pitchFamily="18" charset="0"/>
              </a:rPr>
              <a:t>, into an </a:t>
            </a:r>
            <a:r>
              <a:rPr lang="en-US" dirty="0" smtClean="0">
                <a:latin typeface="Times New Roman" panose="02020603050405020304" pitchFamily="18" charset="0"/>
                <a:cs typeface="Times New Roman" panose="02020603050405020304" pitchFamily="18" charset="0"/>
                <a:hlinkClick r:id="rId3"/>
              </a:rPr>
              <a:t>alcohol</a:t>
            </a:r>
            <a:r>
              <a:rPr lang="en-US" dirty="0" smtClean="0">
                <a:latin typeface="Times New Roman" panose="02020603050405020304" pitchFamily="18" charset="0"/>
                <a:cs typeface="Times New Roman" panose="02020603050405020304" pitchFamily="18" charset="0"/>
              </a:rPr>
              <a:t> or an acid. For example, yeast performs fermentation to obtain energy by converting sugar into alcohol. Bacteria perform fermentation, converting carbohydrates into lactic acid. </a:t>
            </a:r>
            <a:endParaRPr lang="en-US"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Fermentation is a process that helps break down large organic molecules via the action </a:t>
            </a:r>
            <a:r>
              <a:rPr lang="en-IN" dirty="0" smtClean="0">
                <a:latin typeface="Times New Roman" panose="02020603050405020304" pitchFamily="18" charset="0"/>
                <a:cs typeface="Times New Roman" panose="02020603050405020304" pitchFamily="18" charset="0"/>
              </a:rPr>
              <a:t>of microorganisms </a:t>
            </a:r>
            <a:r>
              <a:rPr lang="en-IN" dirty="0">
                <a:latin typeface="Times New Roman" panose="02020603050405020304" pitchFamily="18" charset="0"/>
                <a:cs typeface="Times New Roman" panose="02020603050405020304" pitchFamily="18" charset="0"/>
              </a:rPr>
              <a:t>into simpler ones. </a:t>
            </a:r>
            <a:endParaRPr lang="en-US" dirty="0" smtClean="0">
              <a:latin typeface="Times New Roman" panose="02020603050405020304" pitchFamily="18" charset="0"/>
              <a:cs typeface="Times New Roman" panose="02020603050405020304" pitchFamily="18" charset="0"/>
            </a:endParaRPr>
          </a:p>
          <a:p>
            <a:pPr algn="just">
              <a:lnSpc>
                <a:spcPct val="150000"/>
              </a:lnSpc>
            </a:pPr>
            <a:endParaRPr lang="en-US" dirty="0" smtClean="0">
              <a:latin typeface="Times New Roman" panose="02020603050405020304" pitchFamily="18" charset="0"/>
              <a:cs typeface="Times New Roman" panose="02020603050405020304" pitchFamily="18" charset="0"/>
            </a:endParaRPr>
          </a:p>
          <a:p>
            <a:pPr algn="just">
              <a:lnSpc>
                <a:spcPct val="150000"/>
              </a:lnSpc>
              <a:buNone/>
            </a:pPr>
            <a:endParaRPr lang="en-US" dirty="0" smtClean="0">
              <a:latin typeface="Times New Roman" panose="02020603050405020304" pitchFamily="18" charset="0"/>
              <a:cs typeface="Times New Roman" panose="02020603050405020304" pitchFamily="18" charset="0"/>
            </a:endParaRPr>
          </a:p>
          <a:p>
            <a:pPr algn="just">
              <a:buNone/>
            </a:pP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4">
            <a:duotone>
              <a:prstClr val="black"/>
              <a:schemeClr val="tx2">
                <a:tint val="45000"/>
                <a:satMod val="400000"/>
              </a:schemeClr>
            </a:duotone>
          </a:blip>
          <a:stretch>
            <a:fillRect/>
          </a:stretch>
        </p:blipFill>
        <p:spPr>
          <a:xfrm>
            <a:off x="1981200" y="3877670"/>
            <a:ext cx="5361564" cy="2262679"/>
          </a:xfrm>
          <a:prstGeom prst="rect">
            <a:avLst/>
          </a:prstGeom>
        </p:spPr>
      </p:pic>
      <p:sp>
        <p:nvSpPr>
          <p:cNvPr id="5" name="Rectangle 4"/>
          <p:cNvSpPr/>
          <p:nvPr/>
        </p:nvSpPr>
        <p:spPr>
          <a:xfrm>
            <a:off x="3276600" y="6104620"/>
            <a:ext cx="3324949" cy="369332"/>
          </a:xfrm>
          <a:prstGeom prst="rect">
            <a:avLst/>
          </a:prstGeom>
        </p:spPr>
        <p:txBody>
          <a:bodyPr wrap="none">
            <a:spAutoFit/>
          </a:bodyPr>
          <a:lstStyle/>
          <a:p>
            <a:r>
              <a:rPr lang="pt-BR" dirty="0">
                <a:solidFill>
                  <a:srgbClr val="FFFF00"/>
                </a:solidFill>
                <a:latin typeface="Cantarell"/>
              </a:rPr>
              <a:t>C</a:t>
            </a:r>
            <a:r>
              <a:rPr lang="pt-BR" baseline="-25000" dirty="0">
                <a:solidFill>
                  <a:srgbClr val="FFFF00"/>
                </a:solidFill>
                <a:latin typeface="Cantarell"/>
              </a:rPr>
              <a:t>6</a:t>
            </a:r>
            <a:r>
              <a:rPr lang="pt-BR" dirty="0">
                <a:solidFill>
                  <a:srgbClr val="FFFF00"/>
                </a:solidFill>
                <a:latin typeface="Cantarell"/>
              </a:rPr>
              <a:t>H</a:t>
            </a:r>
            <a:r>
              <a:rPr lang="pt-BR" baseline="-25000" dirty="0">
                <a:solidFill>
                  <a:srgbClr val="FFFF00"/>
                </a:solidFill>
                <a:latin typeface="Cantarell"/>
              </a:rPr>
              <a:t>12</a:t>
            </a:r>
            <a:r>
              <a:rPr lang="pt-BR" dirty="0">
                <a:solidFill>
                  <a:srgbClr val="FFFF00"/>
                </a:solidFill>
                <a:latin typeface="Cantarell"/>
              </a:rPr>
              <a:t>O</a:t>
            </a:r>
            <a:r>
              <a:rPr lang="pt-BR" baseline="-25000" dirty="0">
                <a:solidFill>
                  <a:srgbClr val="FFFF00"/>
                </a:solidFill>
                <a:latin typeface="Cantarell"/>
              </a:rPr>
              <a:t>6</a:t>
            </a:r>
            <a:r>
              <a:rPr lang="pt-BR" dirty="0">
                <a:solidFill>
                  <a:srgbClr val="FFFF00"/>
                </a:solidFill>
                <a:latin typeface="Cantarell"/>
              </a:rPr>
              <a:t> → 2 C</a:t>
            </a:r>
            <a:r>
              <a:rPr lang="pt-BR" baseline="-25000" dirty="0">
                <a:solidFill>
                  <a:srgbClr val="FFFF00"/>
                </a:solidFill>
                <a:latin typeface="Cantarell"/>
              </a:rPr>
              <a:t>2</a:t>
            </a:r>
            <a:r>
              <a:rPr lang="pt-BR" dirty="0">
                <a:solidFill>
                  <a:srgbClr val="FFFF00"/>
                </a:solidFill>
                <a:latin typeface="Cantarell"/>
              </a:rPr>
              <a:t>H</a:t>
            </a:r>
            <a:r>
              <a:rPr lang="pt-BR" baseline="-25000" dirty="0">
                <a:solidFill>
                  <a:srgbClr val="FFFF00"/>
                </a:solidFill>
                <a:latin typeface="Cantarell"/>
              </a:rPr>
              <a:t>5</a:t>
            </a:r>
            <a:r>
              <a:rPr lang="pt-BR" dirty="0">
                <a:solidFill>
                  <a:srgbClr val="FFFF00"/>
                </a:solidFill>
                <a:latin typeface="Cantarell"/>
              </a:rPr>
              <a:t>OH + 2 CO</a:t>
            </a:r>
            <a:r>
              <a:rPr lang="pt-BR" baseline="-25000" dirty="0">
                <a:solidFill>
                  <a:srgbClr val="FFFF00"/>
                </a:solidFill>
                <a:latin typeface="Cantarell"/>
              </a:rPr>
              <a:t>2</a:t>
            </a:r>
            <a:endParaRPr lang="en-IN" dirty="0">
              <a:solidFill>
                <a:srgbClr val="FFFF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4343400" cy="6172200"/>
          </a:xfrm>
        </p:spPr>
        <p:txBody>
          <a:bodyPr>
            <a:normAutofit lnSpcReduction="10000"/>
          </a:bodyPr>
          <a:lstStyle/>
          <a:p>
            <a:pPr algn="just">
              <a:lnSpc>
                <a:spcPct val="150000"/>
              </a:lnSpc>
            </a:pPr>
            <a:r>
              <a:rPr lang="en-IN" dirty="0">
                <a:latin typeface="Times New Roman" panose="02020603050405020304" pitchFamily="18" charset="0"/>
                <a:cs typeface="Times New Roman" panose="02020603050405020304" pitchFamily="18" charset="0"/>
              </a:rPr>
              <a:t>The word fermentation comes from the Latin word </a:t>
            </a:r>
            <a:r>
              <a:rPr lang="en-IN" dirty="0" smtClean="0">
                <a:latin typeface="Times New Roman" panose="02020603050405020304" pitchFamily="18" charset="0"/>
                <a:cs typeface="Times New Roman" panose="02020603050405020304" pitchFamily="18" charset="0"/>
              </a:rPr>
              <a:t>“</a:t>
            </a:r>
            <a:r>
              <a:rPr lang="en-IN" dirty="0" err="1" smtClean="0">
                <a:latin typeface="Times New Roman" panose="02020603050405020304" pitchFamily="18" charset="0"/>
                <a:cs typeface="Times New Roman" panose="02020603050405020304" pitchFamily="18" charset="0"/>
              </a:rPr>
              <a:t>fervere</a:t>
            </a: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which means “to boil.” The boiling appearance is due to the production </a:t>
            </a:r>
            <a:r>
              <a:rPr lang="en-IN" dirty="0" smtClean="0">
                <a:latin typeface="Times New Roman" panose="02020603050405020304" pitchFamily="18" charset="0"/>
                <a:cs typeface="Times New Roman" panose="02020603050405020304" pitchFamily="18" charset="0"/>
              </a:rPr>
              <a:t>of carbon </a:t>
            </a:r>
            <a:r>
              <a:rPr lang="en-IN" dirty="0">
                <a:latin typeface="Times New Roman" panose="02020603050405020304" pitchFamily="18" charset="0"/>
                <a:cs typeface="Times New Roman" panose="02020603050405020304" pitchFamily="18" charset="0"/>
              </a:rPr>
              <a:t>dioxide bubbles caused by the </a:t>
            </a:r>
            <a:r>
              <a:rPr lang="en-IN" dirty="0" smtClean="0">
                <a:latin typeface="Times New Roman" panose="02020603050405020304" pitchFamily="18" charset="0"/>
                <a:cs typeface="Times New Roman" panose="02020603050405020304" pitchFamily="18" charset="0"/>
              </a:rPr>
              <a:t>anaerobic catabolism </a:t>
            </a:r>
            <a:r>
              <a:rPr lang="en-IN" dirty="0">
                <a:latin typeface="Times New Roman" panose="02020603050405020304" pitchFamily="18" charset="0"/>
                <a:cs typeface="Times New Roman" panose="02020603050405020304" pitchFamily="18" charset="0"/>
              </a:rPr>
              <a:t>of the sugars present in the </a:t>
            </a:r>
            <a:r>
              <a:rPr lang="en-IN" dirty="0" smtClean="0">
                <a:latin typeface="Times New Roman" panose="02020603050405020304" pitchFamily="18" charset="0"/>
                <a:cs typeface="Times New Roman" panose="02020603050405020304" pitchFamily="18" charset="0"/>
              </a:rPr>
              <a:t>extracts.</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smtClean="0">
                <a:latin typeface="Times New Roman" panose="02020603050405020304" pitchFamily="18" charset="0"/>
                <a:cs typeface="Times New Roman" panose="02020603050405020304" pitchFamily="18" charset="0"/>
              </a:rPr>
              <a:t>The </a:t>
            </a:r>
            <a:r>
              <a:rPr lang="en-IN" dirty="0">
                <a:latin typeface="Times New Roman" panose="02020603050405020304" pitchFamily="18" charset="0"/>
                <a:cs typeface="Times New Roman" panose="02020603050405020304" pitchFamily="18" charset="0"/>
              </a:rPr>
              <a:t>study of fermentation is called zymology.</a:t>
            </a:r>
            <a:endParaRPr lang="en-IN" dirty="0">
              <a:latin typeface="Times New Roman" panose="02020603050405020304" pitchFamily="18" charset="0"/>
              <a:cs typeface="Times New Roman" panose="02020603050405020304" pitchFamily="18" charset="0"/>
            </a:endParaRPr>
          </a:p>
          <a:p>
            <a:pPr algn="just">
              <a:lnSpc>
                <a:spcPct val="150000"/>
              </a:lnSpc>
            </a:pPr>
            <a:r>
              <a:rPr lang="en-US" dirty="0" smtClean="0">
                <a:latin typeface="Times New Roman" panose="02020603050405020304" pitchFamily="18" charset="0"/>
                <a:cs typeface="Times New Roman" panose="02020603050405020304" pitchFamily="18" charset="0"/>
              </a:rPr>
              <a:t>In practice fermentation is an art, it encourages the growth of right microorganisms and discourages the growth of spoilage microorganisms.</a:t>
            </a:r>
            <a:endParaRPr lang="en-US" dirty="0" smtClean="0">
              <a:latin typeface="Times New Roman" panose="02020603050405020304" pitchFamily="18" charset="0"/>
              <a:cs typeface="Times New Roman" panose="02020603050405020304" pitchFamily="18" charset="0"/>
            </a:endParaRPr>
          </a:p>
        </p:txBody>
      </p:sp>
      <p:graphicFrame>
        <p:nvGraphicFramePr>
          <p:cNvPr id="2" name="Diagram 1"/>
          <p:cNvGraphicFramePr/>
          <p:nvPr/>
        </p:nvGraphicFramePr>
        <p:xfrm>
          <a:off x="4267200" y="1295400"/>
          <a:ext cx="5334000" cy="37338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614082"/>
          </a:xfrm>
        </p:spPr>
        <p:txBody>
          <a:bodyPr/>
          <a:lstStyle/>
          <a:p>
            <a:pPr algn="ctr"/>
            <a:r>
              <a:rPr lang="en-US" sz="2800" b="1" u="sng" dirty="0" smtClean="0">
                <a:solidFill>
                  <a:srgbClr val="00B0F0"/>
                </a:solidFill>
              </a:rPr>
              <a:t>MEDIA FORMULATION</a:t>
            </a:r>
            <a:endParaRPr lang="en-IN" sz="2800" b="1" u="sng" dirty="0">
              <a:solidFill>
                <a:srgbClr val="00B0F0"/>
              </a:solidFill>
            </a:endParaRPr>
          </a:p>
        </p:txBody>
      </p:sp>
      <p:sp>
        <p:nvSpPr>
          <p:cNvPr id="3" name="Content Placeholder 2"/>
          <p:cNvSpPr>
            <a:spLocks noGrp="1"/>
          </p:cNvSpPr>
          <p:nvPr>
            <p:ph idx="1"/>
          </p:nvPr>
        </p:nvSpPr>
        <p:spPr>
          <a:xfrm>
            <a:off x="152400" y="1219201"/>
            <a:ext cx="8686800" cy="5029206"/>
          </a:xfrm>
        </p:spPr>
        <p:txBody>
          <a:bodyPr/>
          <a:lstStyle/>
          <a:p>
            <a:pPr algn="just">
              <a:lnSpc>
                <a:spcPct val="150000"/>
              </a:lnSpc>
            </a:pPr>
            <a:r>
              <a:rPr lang="en-IN" dirty="0" smtClean="0">
                <a:latin typeface="Times New Roman" panose="02020603050405020304" pitchFamily="18" charset="0"/>
                <a:cs typeface="Times New Roman" panose="02020603050405020304" pitchFamily="18" charset="0"/>
              </a:rPr>
              <a:t>Media </a:t>
            </a:r>
            <a:r>
              <a:rPr lang="en-IN" dirty="0">
                <a:latin typeface="Times New Roman" panose="02020603050405020304" pitchFamily="18" charset="0"/>
                <a:cs typeface="Times New Roman" panose="02020603050405020304" pitchFamily="18" charset="0"/>
              </a:rPr>
              <a:t>formulation is essential stage in manufacturing </a:t>
            </a:r>
            <a:r>
              <a:rPr lang="en-IN" dirty="0" smtClean="0">
                <a:latin typeface="Times New Roman" panose="02020603050405020304" pitchFamily="18" charset="0"/>
                <a:cs typeface="Times New Roman" panose="02020603050405020304" pitchFamily="18" charset="0"/>
              </a:rPr>
              <a:t>process.</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Carbon + Nitrogen + Oxygen + Other requirements </a:t>
            </a:r>
            <a:r>
              <a:rPr lang="en-IN" dirty="0" smtClean="0">
                <a:latin typeface="Times New Roman" panose="02020603050405020304" pitchFamily="18" charset="0"/>
                <a:cs typeface="Times New Roman" panose="02020603050405020304" pitchFamily="18" charset="0"/>
              </a:rPr>
              <a:t>-------› Biomass </a:t>
            </a:r>
            <a:r>
              <a:rPr lang="en-IN" dirty="0">
                <a:latin typeface="Times New Roman" panose="02020603050405020304" pitchFamily="18" charset="0"/>
                <a:cs typeface="Times New Roman" panose="02020603050405020304" pitchFamily="18" charset="0"/>
              </a:rPr>
              <a:t>+ Product + </a:t>
            </a:r>
            <a:r>
              <a:rPr lang="en-IN" dirty="0" smtClean="0">
                <a:latin typeface="Times New Roman" panose="02020603050405020304" pitchFamily="18" charset="0"/>
                <a:cs typeface="Times New Roman" panose="02020603050405020304" pitchFamily="18" charset="0"/>
              </a:rPr>
              <a:t>Carbon dioxide </a:t>
            </a:r>
            <a:r>
              <a:rPr lang="en-IN" dirty="0">
                <a:latin typeface="Times New Roman" panose="02020603050405020304" pitchFamily="18" charset="0"/>
                <a:cs typeface="Times New Roman" panose="02020603050405020304" pitchFamily="18" charset="0"/>
              </a:rPr>
              <a:t>+ Water + </a:t>
            </a:r>
            <a:r>
              <a:rPr lang="en-IN" dirty="0" smtClean="0">
                <a:latin typeface="Times New Roman" panose="02020603050405020304" pitchFamily="18" charset="0"/>
                <a:cs typeface="Times New Roman" panose="02020603050405020304" pitchFamily="18" charset="0"/>
              </a:rPr>
              <a:t>Heat.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Medium should offer the necessary amounts of </a:t>
            </a:r>
            <a:r>
              <a:rPr lang="en-IN" dirty="0" smtClean="0">
                <a:latin typeface="Times New Roman" panose="02020603050405020304" pitchFamily="18" charset="0"/>
                <a:cs typeface="Times New Roman" panose="02020603050405020304" pitchFamily="18" charset="0"/>
              </a:rPr>
              <a:t>carbon, nitrogen</a:t>
            </a:r>
            <a:r>
              <a:rPr lang="en-IN" dirty="0">
                <a:latin typeface="Times New Roman" panose="02020603050405020304" pitchFamily="18" charset="0"/>
                <a:cs typeface="Times New Roman" panose="02020603050405020304" pitchFamily="18" charset="0"/>
              </a:rPr>
              <a:t>, micronutrients such as vitamins and </a:t>
            </a:r>
            <a:r>
              <a:rPr lang="en-IN" dirty="0" smtClean="0">
                <a:latin typeface="Times New Roman" panose="02020603050405020304" pitchFamily="18" charset="0"/>
                <a:cs typeface="Times New Roman" panose="02020603050405020304" pitchFamily="18" charset="0"/>
              </a:rPr>
              <a:t>trace elements </a:t>
            </a:r>
            <a:endParaRPr lang="en-IN" dirty="0" smtClean="0">
              <a:latin typeface="Times New Roman" panose="02020603050405020304" pitchFamily="18" charset="0"/>
              <a:cs typeface="Times New Roman" panose="02020603050405020304" pitchFamily="18" charset="0"/>
            </a:endParaRPr>
          </a:p>
          <a:p>
            <a:pPr algn="just">
              <a:lnSpc>
                <a:spcPct val="150000"/>
              </a:lnSpc>
            </a:pPr>
            <a:endParaRPr lang="en-IN" dirty="0" smtClean="0"/>
          </a:p>
        </p:txBody>
      </p:sp>
      <p:pic>
        <p:nvPicPr>
          <p:cNvPr id="5" name="Picture 4"/>
          <p:cNvPicPr>
            <a:picLocks noChangeAspect="1"/>
          </p:cNvPicPr>
          <p:nvPr/>
        </p:nvPicPr>
        <p:blipFill>
          <a:blip r:embed="rId1">
            <a:duotone>
              <a:schemeClr val="bg2">
                <a:shade val="45000"/>
                <a:satMod val="135000"/>
              </a:schemeClr>
              <a:prstClr val="white"/>
            </a:duotone>
          </a:blip>
          <a:stretch>
            <a:fillRect/>
          </a:stretch>
        </p:blipFill>
        <p:spPr>
          <a:xfrm>
            <a:off x="2362200" y="3892897"/>
            <a:ext cx="4694759" cy="295486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2800" b="1" u="sng" dirty="0"/>
              <a:t>COMPONENTS OF MEDIA</a:t>
            </a:r>
            <a:br>
              <a:rPr lang="en-IN" sz="2800" b="1" u="sng" dirty="0"/>
            </a:br>
            <a:endParaRPr lang="en-IN" sz="2800" b="1" u="sng" dirty="0"/>
          </a:p>
        </p:txBody>
      </p:sp>
      <p:sp>
        <p:nvSpPr>
          <p:cNvPr id="3" name="Content Placeholder 2"/>
          <p:cNvSpPr>
            <a:spLocks noGrp="1"/>
          </p:cNvSpPr>
          <p:nvPr>
            <p:ph idx="1"/>
          </p:nvPr>
        </p:nvSpPr>
        <p:spPr>
          <a:xfrm>
            <a:off x="304800" y="1143000"/>
            <a:ext cx="6400800" cy="5486399"/>
          </a:xfrm>
        </p:spPr>
        <p:txBody>
          <a:bodyPr>
            <a:normAutofit lnSpcReduction="10000"/>
          </a:bodyPr>
          <a:lstStyle/>
          <a:p>
            <a:pPr algn="just">
              <a:lnSpc>
                <a:spcPct val="150000"/>
              </a:lnSpc>
            </a:pPr>
            <a:r>
              <a:rPr lang="en-IN" dirty="0">
                <a:latin typeface="Times New Roman" panose="02020603050405020304" pitchFamily="18" charset="0"/>
                <a:cs typeface="Times New Roman" panose="02020603050405020304" pitchFamily="18" charset="0"/>
              </a:rPr>
              <a:t>Fermentation medium consists of </a:t>
            </a:r>
            <a:r>
              <a:rPr lang="en-IN" dirty="0" smtClean="0">
                <a:latin typeface="Times New Roman" panose="02020603050405020304" pitchFamily="18" charset="0"/>
                <a:cs typeface="Times New Roman" panose="02020603050405020304" pitchFamily="18" charset="0"/>
              </a:rPr>
              <a:t>macronutrients, micronutrients</a:t>
            </a:r>
            <a:r>
              <a:rPr lang="en-IN" dirty="0">
                <a:latin typeface="Times New Roman" panose="02020603050405020304" pitchFamily="18" charset="0"/>
                <a:cs typeface="Times New Roman" panose="02020603050405020304" pitchFamily="18" charset="0"/>
              </a:rPr>
              <a:t>, trace elements, dissolved </a:t>
            </a:r>
            <a:r>
              <a:rPr lang="en-IN" dirty="0" smtClean="0">
                <a:latin typeface="Times New Roman" panose="02020603050405020304" pitchFamily="18" charset="0"/>
                <a:cs typeface="Times New Roman" panose="02020603050405020304" pitchFamily="18" charset="0"/>
              </a:rPr>
              <a:t>oxygen, vitamins</a:t>
            </a:r>
            <a:r>
              <a:rPr lang="en-IN" dirty="0">
                <a:latin typeface="Times New Roman" panose="02020603050405020304" pitchFamily="18" charset="0"/>
                <a:cs typeface="Times New Roman" panose="02020603050405020304" pitchFamily="18" charset="0"/>
              </a:rPr>
              <a:t>, enzymes, other dissolved gases, and inhibitors</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 </a:t>
            </a:r>
            <a:r>
              <a:rPr lang="en-IN" b="1" u="sng" dirty="0" smtClean="0">
                <a:latin typeface="Times New Roman" panose="02020603050405020304" pitchFamily="18" charset="0"/>
                <a:cs typeface="Times New Roman" panose="02020603050405020304" pitchFamily="18" charset="0"/>
              </a:rPr>
              <a:t>Water:</a:t>
            </a:r>
            <a:r>
              <a:rPr lang="en-IN" dirty="0" smtClean="0">
                <a:latin typeface="Times New Roman" panose="02020603050405020304" pitchFamily="18" charset="0"/>
                <a:cs typeface="Times New Roman" panose="02020603050405020304" pitchFamily="18" charset="0"/>
              </a:rPr>
              <a:t> Chief </a:t>
            </a:r>
            <a:r>
              <a:rPr lang="en-IN" dirty="0">
                <a:latin typeface="Times New Roman" panose="02020603050405020304" pitchFamily="18" charset="0"/>
                <a:cs typeface="Times New Roman" panose="02020603050405020304" pitchFamily="18" charset="0"/>
              </a:rPr>
              <a:t>constituent of every fermentation medium is </a:t>
            </a:r>
            <a:r>
              <a:rPr lang="en-IN" dirty="0" smtClean="0">
                <a:latin typeface="Times New Roman" panose="02020603050405020304" pitchFamily="18" charset="0"/>
                <a:cs typeface="Times New Roman" panose="02020603050405020304" pitchFamily="18" charset="0"/>
              </a:rPr>
              <a:t>water and </a:t>
            </a:r>
            <a:r>
              <a:rPr lang="en-IN" dirty="0">
                <a:latin typeface="Times New Roman" panose="02020603050405020304" pitchFamily="18" charset="0"/>
                <a:cs typeface="Times New Roman" panose="02020603050405020304" pitchFamily="18" charset="0"/>
              </a:rPr>
              <a:t>it is required in rinsing, cooling, and heating. Mineral </a:t>
            </a:r>
            <a:r>
              <a:rPr lang="en-IN" dirty="0" smtClean="0">
                <a:latin typeface="Times New Roman" panose="02020603050405020304" pitchFamily="18" charset="0"/>
                <a:cs typeface="Times New Roman" panose="02020603050405020304" pitchFamily="18" charset="0"/>
              </a:rPr>
              <a:t>contents of </a:t>
            </a:r>
            <a:r>
              <a:rPr lang="en-IN" dirty="0">
                <a:latin typeface="Times New Roman" panose="02020603050405020304" pitchFamily="18" charset="0"/>
                <a:cs typeface="Times New Roman" panose="02020603050405020304" pitchFamily="18" charset="0"/>
              </a:rPr>
              <a:t>water historically influence the types of beer </a:t>
            </a:r>
            <a:r>
              <a:rPr lang="en-IN" dirty="0" smtClean="0">
                <a:latin typeface="Times New Roman" panose="02020603050405020304" pitchFamily="18" charset="0"/>
                <a:cs typeface="Times New Roman" panose="02020603050405020304" pitchFamily="18" charset="0"/>
              </a:rPr>
              <a:t>produced.</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b="1" u="sng" dirty="0">
                <a:latin typeface="Times New Roman" panose="02020603050405020304" pitchFamily="18" charset="0"/>
                <a:cs typeface="Times New Roman" panose="02020603050405020304" pitchFamily="18" charset="0"/>
              </a:rPr>
              <a:t>Carbon Source: </a:t>
            </a:r>
            <a:r>
              <a:rPr lang="en-IN" dirty="0">
                <a:latin typeface="Times New Roman" panose="02020603050405020304" pitchFamily="18" charset="0"/>
                <a:cs typeface="Times New Roman" panose="02020603050405020304" pitchFamily="18" charset="0"/>
              </a:rPr>
              <a:t>Carbon is considered as a main product of a fermentation process. A carbon source is required for all biosynthesis leading to reproduction, </a:t>
            </a:r>
            <a:r>
              <a:rPr lang="en-IN" dirty="0" smtClean="0">
                <a:latin typeface="Times New Roman" panose="02020603050405020304" pitchFamily="18" charset="0"/>
                <a:cs typeface="Times New Roman" panose="02020603050405020304" pitchFamily="18" charset="0"/>
              </a:rPr>
              <a:t>product formation </a:t>
            </a:r>
            <a:r>
              <a:rPr lang="en-IN" dirty="0">
                <a:latin typeface="Times New Roman" panose="02020603050405020304" pitchFamily="18" charset="0"/>
                <a:cs typeface="Times New Roman" panose="02020603050405020304" pitchFamily="18" charset="0"/>
              </a:rPr>
              <a:t>and cell maintenance. In most fermentations it also serves as the </a:t>
            </a:r>
            <a:r>
              <a:rPr lang="en-IN" dirty="0" smtClean="0">
                <a:latin typeface="Times New Roman" panose="02020603050405020304" pitchFamily="18" charset="0"/>
                <a:cs typeface="Times New Roman" panose="02020603050405020304" pitchFamily="18" charset="0"/>
              </a:rPr>
              <a:t>energy source.</a:t>
            </a:r>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1"/>
          <a:stretch>
            <a:fillRect/>
          </a:stretch>
        </p:blipFill>
        <p:spPr>
          <a:xfrm>
            <a:off x="6825588" y="1981200"/>
            <a:ext cx="2247900" cy="1432054"/>
          </a:xfrm>
          <a:prstGeom prst="rect">
            <a:avLst/>
          </a:prstGeom>
        </p:spPr>
      </p:pic>
      <p:pic>
        <p:nvPicPr>
          <p:cNvPr id="5" name="Picture 4"/>
          <p:cNvPicPr>
            <a:picLocks noChangeAspect="1"/>
          </p:cNvPicPr>
          <p:nvPr/>
        </p:nvPicPr>
        <p:blipFill>
          <a:blip r:embed="rId2"/>
          <a:stretch>
            <a:fillRect/>
          </a:stretch>
        </p:blipFill>
        <p:spPr>
          <a:xfrm>
            <a:off x="6806254" y="4055769"/>
            <a:ext cx="2247900" cy="1562100"/>
          </a:xfrm>
          <a:prstGeom prst="rect">
            <a:avLst/>
          </a:prstGeom>
        </p:spPr>
      </p:pic>
      <p:sp>
        <p:nvSpPr>
          <p:cNvPr id="6" name="TextBox 5"/>
          <p:cNvSpPr txBox="1"/>
          <p:nvPr/>
        </p:nvSpPr>
        <p:spPr>
          <a:xfrm>
            <a:off x="6939604" y="3448511"/>
            <a:ext cx="1981200" cy="338554"/>
          </a:xfrm>
          <a:prstGeom prst="rect">
            <a:avLst/>
          </a:prstGeom>
          <a:noFill/>
        </p:spPr>
        <p:txBody>
          <a:bodyPr wrap="square" rtlCol="0">
            <a:spAutoFit/>
          </a:bodyPr>
          <a:lstStyle/>
          <a:p>
            <a:pPr algn="ctr"/>
            <a:r>
              <a:rPr lang="en-US" sz="1600" dirty="0" smtClean="0"/>
              <a:t>Fig: Molasses</a:t>
            </a:r>
            <a:endParaRPr lang="en-IN" sz="1600" dirty="0"/>
          </a:p>
        </p:txBody>
      </p:sp>
      <p:sp>
        <p:nvSpPr>
          <p:cNvPr id="7" name="TextBox 6"/>
          <p:cNvSpPr txBox="1"/>
          <p:nvPr/>
        </p:nvSpPr>
        <p:spPr>
          <a:xfrm>
            <a:off x="6964625" y="5672750"/>
            <a:ext cx="1981200" cy="338554"/>
          </a:xfrm>
          <a:prstGeom prst="rect">
            <a:avLst/>
          </a:prstGeom>
          <a:noFill/>
        </p:spPr>
        <p:txBody>
          <a:bodyPr wrap="square" rtlCol="0">
            <a:spAutoFit/>
          </a:bodyPr>
          <a:lstStyle/>
          <a:p>
            <a:pPr algn="ctr"/>
            <a:r>
              <a:rPr lang="en-US" sz="1600" dirty="0" smtClean="0"/>
              <a:t>Fig: Malted Barley</a:t>
            </a:r>
            <a:endParaRPr lang="en-IN" sz="1600" dirty="0"/>
          </a:p>
        </p:txBody>
      </p:sp>
      <p:sp>
        <p:nvSpPr>
          <p:cNvPr id="9" name="TextBox 8"/>
          <p:cNvSpPr txBox="1"/>
          <p:nvPr/>
        </p:nvSpPr>
        <p:spPr>
          <a:xfrm>
            <a:off x="7092288" y="1514694"/>
            <a:ext cx="1981200" cy="338554"/>
          </a:xfrm>
          <a:prstGeom prst="rect">
            <a:avLst/>
          </a:prstGeom>
          <a:noFill/>
        </p:spPr>
        <p:txBody>
          <a:bodyPr wrap="square" rtlCol="0">
            <a:spAutoFit/>
          </a:bodyPr>
          <a:lstStyle/>
          <a:p>
            <a:pPr algn="ctr"/>
            <a:r>
              <a:rPr lang="en-US" sz="1600" b="1" u="sng" dirty="0" smtClean="0"/>
              <a:t>Carbon Source</a:t>
            </a:r>
            <a:endParaRPr lang="en-IN" sz="1600" b="1" u="sn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715000"/>
          </a:xfrm>
        </p:spPr>
        <p:txBody>
          <a:bodyPr>
            <a:normAutofit fontScale="92500" lnSpcReduction="20000"/>
          </a:bodyPr>
          <a:lstStyle/>
          <a:p>
            <a:pPr algn="just">
              <a:lnSpc>
                <a:spcPct val="150000"/>
              </a:lnSpc>
            </a:pPr>
            <a:r>
              <a:rPr lang="en-IN" b="1" u="sng" dirty="0">
                <a:latin typeface="Times New Roman" panose="02020603050405020304" pitchFamily="18" charset="0"/>
                <a:cs typeface="Times New Roman" panose="02020603050405020304" pitchFamily="18" charset="0"/>
              </a:rPr>
              <a:t>Nitrogen </a:t>
            </a:r>
            <a:r>
              <a:rPr lang="en-IN" b="1" u="sng" dirty="0" smtClean="0">
                <a:latin typeface="Times New Roman" panose="02020603050405020304" pitchFamily="18" charset="0"/>
                <a:cs typeface="Times New Roman" panose="02020603050405020304" pitchFamily="18" charset="0"/>
              </a:rPr>
              <a:t>Sources:</a:t>
            </a:r>
            <a:r>
              <a:rPr lang="en-IN" b="1" dirty="0" smtClean="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Industrially </a:t>
            </a:r>
            <a:r>
              <a:rPr lang="en-IN" dirty="0">
                <a:latin typeface="Times New Roman" panose="02020603050405020304" pitchFamily="18" charset="0"/>
                <a:cs typeface="Times New Roman" panose="02020603050405020304" pitchFamily="18" charset="0"/>
              </a:rPr>
              <a:t>used microorganisms have ability to </a:t>
            </a:r>
            <a:r>
              <a:rPr lang="en-IN" dirty="0" smtClean="0">
                <a:latin typeface="Times New Roman" panose="02020603050405020304" pitchFamily="18" charset="0"/>
                <a:cs typeface="Times New Roman" panose="02020603050405020304" pitchFamily="18" charset="0"/>
              </a:rPr>
              <a:t>use organic </a:t>
            </a:r>
            <a:r>
              <a:rPr lang="en-IN" dirty="0">
                <a:latin typeface="Times New Roman" panose="02020603050405020304" pitchFamily="18" charset="0"/>
                <a:cs typeface="Times New Roman" panose="02020603050405020304" pitchFamily="18" charset="0"/>
              </a:rPr>
              <a:t>as well as inorganic means of nitrogen. </a:t>
            </a:r>
            <a:r>
              <a:rPr lang="en-IN" dirty="0" smtClean="0">
                <a:latin typeface="Times New Roman" panose="02020603050405020304" pitchFamily="18" charset="0"/>
                <a:cs typeface="Times New Roman" panose="02020603050405020304" pitchFamily="18" charset="0"/>
              </a:rPr>
              <a:t>Inorganic source </a:t>
            </a:r>
            <a:r>
              <a:rPr lang="en-IN" dirty="0">
                <a:latin typeface="Times New Roman" panose="02020603050405020304" pitchFamily="18" charset="0"/>
                <a:cs typeface="Times New Roman" panose="02020603050405020304" pitchFamily="18" charset="0"/>
              </a:rPr>
              <a:t>of nitrogen is supplied as ammonium </a:t>
            </a:r>
            <a:r>
              <a:rPr lang="en-IN" dirty="0" smtClean="0">
                <a:latin typeface="Times New Roman" panose="02020603050405020304" pitchFamily="18" charset="0"/>
                <a:cs typeface="Times New Roman" panose="02020603050405020304" pitchFamily="18" charset="0"/>
              </a:rPr>
              <a:t>salts, ammonia </a:t>
            </a:r>
            <a:r>
              <a:rPr lang="en-IN" dirty="0">
                <a:latin typeface="Times New Roman" panose="02020603050405020304" pitchFamily="18" charset="0"/>
                <a:cs typeface="Times New Roman" panose="02020603050405020304" pitchFamily="18" charset="0"/>
              </a:rPr>
              <a:t>gas and </a:t>
            </a:r>
            <a:r>
              <a:rPr lang="en-IN" dirty="0" smtClean="0">
                <a:latin typeface="Times New Roman" panose="02020603050405020304" pitchFamily="18" charset="0"/>
                <a:cs typeface="Times New Roman" panose="02020603050405020304" pitchFamily="18" charset="0"/>
              </a:rPr>
              <a:t>nitrates. Inorganic substrates </a:t>
            </a:r>
            <a:r>
              <a:rPr lang="en-IN" dirty="0">
                <a:latin typeface="Times New Roman" panose="02020603050405020304" pitchFamily="18" charset="0"/>
                <a:cs typeface="Times New Roman" panose="02020603050405020304" pitchFamily="18" charset="0"/>
              </a:rPr>
              <a:t>which can be used as a source of </a:t>
            </a:r>
            <a:r>
              <a:rPr lang="en-IN" dirty="0" smtClean="0">
                <a:latin typeface="Times New Roman" panose="02020603050405020304" pitchFamily="18" charset="0"/>
                <a:cs typeface="Times New Roman" panose="02020603050405020304" pitchFamily="18" charset="0"/>
              </a:rPr>
              <a:t>nitrogen includes </a:t>
            </a:r>
            <a:r>
              <a:rPr lang="en-IN" dirty="0">
                <a:latin typeface="Times New Roman" panose="02020603050405020304" pitchFamily="18" charset="0"/>
                <a:cs typeface="Times New Roman" panose="02020603050405020304" pitchFamily="18" charset="0"/>
              </a:rPr>
              <a:t>urea, ammonium salts, and ammonia. </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b="1" u="sng" dirty="0">
                <a:latin typeface="Times New Roman" panose="02020603050405020304" pitchFamily="18" charset="0"/>
                <a:cs typeface="Times New Roman" panose="02020603050405020304" pitchFamily="18" charset="0"/>
              </a:rPr>
              <a:t>Minerals</a:t>
            </a:r>
            <a:r>
              <a:rPr lang="en-IN" dirty="0" smtClean="0">
                <a:latin typeface="Times New Roman" panose="02020603050405020304" pitchFamily="18" charset="0"/>
                <a:cs typeface="Times New Roman" panose="02020603050405020304" pitchFamily="18" charset="0"/>
              </a:rPr>
              <a:t>: Essential </a:t>
            </a:r>
            <a:r>
              <a:rPr lang="en-IN" dirty="0">
                <a:latin typeface="Times New Roman" panose="02020603050405020304" pitchFamily="18" charset="0"/>
                <a:cs typeface="Times New Roman" panose="02020603050405020304" pitchFamily="18" charset="0"/>
              </a:rPr>
              <a:t>minerals which are used in all </a:t>
            </a:r>
            <a:r>
              <a:rPr lang="en-IN" dirty="0" smtClean="0">
                <a:latin typeface="Times New Roman" panose="02020603050405020304" pitchFamily="18" charset="0"/>
                <a:cs typeface="Times New Roman" panose="02020603050405020304" pitchFamily="18" charset="0"/>
              </a:rPr>
              <a:t>media formulation </a:t>
            </a:r>
            <a:r>
              <a:rPr lang="en-IN" dirty="0">
                <a:latin typeface="Times New Roman" panose="02020603050405020304" pitchFamily="18" charset="0"/>
                <a:cs typeface="Times New Roman" panose="02020603050405020304" pitchFamily="18" charset="0"/>
              </a:rPr>
              <a:t>include potassium, sulphur, chlorine, phosphorous, magnesium, and calcium We require a minute amounts other minerals </a:t>
            </a:r>
            <a:r>
              <a:rPr lang="en-IN" dirty="0" smtClean="0">
                <a:latin typeface="Times New Roman" panose="02020603050405020304" pitchFamily="18" charset="0"/>
                <a:cs typeface="Times New Roman" panose="02020603050405020304" pitchFamily="18" charset="0"/>
              </a:rPr>
              <a:t>such as </a:t>
            </a:r>
            <a:r>
              <a:rPr lang="en-IN" dirty="0">
                <a:latin typeface="Times New Roman" panose="02020603050405020304" pitchFamily="18" charset="0"/>
                <a:cs typeface="Times New Roman" panose="02020603050405020304" pitchFamily="18" charset="0"/>
              </a:rPr>
              <a:t>cobalt, manganese, zinc, iron, copper </a:t>
            </a:r>
            <a:r>
              <a:rPr lang="en-IN" dirty="0" smtClean="0">
                <a:latin typeface="Times New Roman" panose="02020603050405020304" pitchFamily="18" charset="0"/>
                <a:cs typeface="Times New Roman" panose="02020603050405020304" pitchFamily="18" charset="0"/>
              </a:rPr>
              <a:t>and  molybdenum </a:t>
            </a:r>
            <a:r>
              <a:rPr lang="en-IN" dirty="0">
                <a:latin typeface="Times New Roman" panose="02020603050405020304" pitchFamily="18" charset="0"/>
                <a:cs typeface="Times New Roman" panose="02020603050405020304" pitchFamily="18" charset="0"/>
              </a:rPr>
              <a:t>and they exist as impurities. The </a:t>
            </a:r>
            <a:r>
              <a:rPr lang="en-IN" dirty="0" smtClean="0">
                <a:latin typeface="Times New Roman" panose="02020603050405020304" pitchFamily="18" charset="0"/>
                <a:cs typeface="Times New Roman" panose="02020603050405020304" pitchFamily="18" charset="0"/>
              </a:rPr>
              <a:t>specific concentration </a:t>
            </a:r>
            <a:r>
              <a:rPr lang="en-IN" dirty="0">
                <a:latin typeface="Times New Roman" panose="02020603050405020304" pitchFamily="18" charset="0"/>
                <a:cs typeface="Times New Roman" panose="02020603050405020304" pitchFamily="18" charset="0"/>
              </a:rPr>
              <a:t>of these all elements depends on </a:t>
            </a:r>
            <a:r>
              <a:rPr lang="en-IN" dirty="0" smtClean="0">
                <a:latin typeface="Times New Roman" panose="02020603050405020304" pitchFamily="18" charset="0"/>
                <a:cs typeface="Times New Roman" panose="02020603050405020304" pitchFamily="18" charset="0"/>
              </a:rPr>
              <a:t>the micro-organism.</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b="1" u="sng" dirty="0">
                <a:latin typeface="Times New Roman" panose="02020603050405020304" pitchFamily="18" charset="0"/>
                <a:cs typeface="Times New Roman" panose="02020603050405020304" pitchFamily="18" charset="0"/>
              </a:rPr>
              <a:t>Energy </a:t>
            </a:r>
            <a:r>
              <a:rPr lang="en-IN" b="1" u="sng" dirty="0" smtClean="0">
                <a:latin typeface="Times New Roman" panose="02020603050405020304" pitchFamily="18" charset="0"/>
                <a:cs typeface="Times New Roman" panose="02020603050405020304" pitchFamily="18" charset="0"/>
              </a:rPr>
              <a:t>Sources</a:t>
            </a:r>
            <a:r>
              <a:rPr lang="en-IN" dirty="0" smtClean="0">
                <a:latin typeface="Times New Roman" panose="02020603050405020304" pitchFamily="18" charset="0"/>
                <a:cs typeface="Times New Roman" panose="02020603050405020304" pitchFamily="18" charset="0"/>
              </a:rPr>
              <a:t>: Light </a:t>
            </a:r>
            <a:r>
              <a:rPr lang="en-IN" dirty="0">
                <a:latin typeface="Times New Roman" panose="02020603050405020304" pitchFamily="18" charset="0"/>
                <a:cs typeface="Times New Roman" panose="02020603050405020304" pitchFamily="18" charset="0"/>
              </a:rPr>
              <a:t>or medium components of oxidation are </a:t>
            </a:r>
            <a:r>
              <a:rPr lang="en-IN" dirty="0" smtClean="0">
                <a:latin typeface="Times New Roman" panose="02020603050405020304" pitchFamily="18" charset="0"/>
                <a:cs typeface="Times New Roman" panose="02020603050405020304" pitchFamily="18" charset="0"/>
              </a:rPr>
              <a:t>main source </a:t>
            </a:r>
            <a:r>
              <a:rPr lang="en-IN" dirty="0">
                <a:latin typeface="Times New Roman" panose="02020603050405020304" pitchFamily="18" charset="0"/>
                <a:cs typeface="Times New Roman" panose="02020603050405020304" pitchFamily="18" charset="0"/>
              </a:rPr>
              <a:t>of energy which is required for growth. </a:t>
            </a:r>
            <a:r>
              <a:rPr lang="en-IN" dirty="0" smtClean="0">
                <a:latin typeface="Times New Roman" panose="02020603050405020304" pitchFamily="18" charset="0"/>
                <a:cs typeface="Times New Roman" panose="02020603050405020304" pitchFamily="18" charset="0"/>
              </a:rPr>
              <a:t>As industrial </a:t>
            </a:r>
            <a:r>
              <a:rPr lang="en-IN" dirty="0">
                <a:latin typeface="Times New Roman" panose="02020603050405020304" pitchFamily="18" charset="0"/>
                <a:cs typeface="Times New Roman" panose="02020603050405020304" pitchFamily="18" charset="0"/>
              </a:rPr>
              <a:t>microbes are </a:t>
            </a:r>
            <a:r>
              <a:rPr lang="en-IN" dirty="0" smtClean="0">
                <a:latin typeface="Times New Roman" panose="02020603050405020304" pitchFamily="18" charset="0"/>
                <a:cs typeface="Times New Roman" panose="02020603050405020304" pitchFamily="18" charset="0"/>
              </a:rPr>
              <a:t>chemo-</a:t>
            </a:r>
            <a:r>
              <a:rPr lang="en-IN" dirty="0" err="1" smtClean="0">
                <a:latin typeface="Times New Roman" panose="02020603050405020304" pitchFamily="18" charset="0"/>
                <a:cs typeface="Times New Roman" panose="02020603050405020304" pitchFamily="18" charset="0"/>
              </a:rPr>
              <a:t>organotrophs</a:t>
            </a:r>
            <a:r>
              <a:rPr lang="en-IN" dirty="0">
                <a:latin typeface="Times New Roman" panose="02020603050405020304" pitchFamily="18" charset="0"/>
                <a:cs typeface="Times New Roman" panose="02020603050405020304" pitchFamily="18" charset="0"/>
              </a:rPr>
              <a:t>, so </a:t>
            </a:r>
            <a:r>
              <a:rPr lang="en-IN" dirty="0" smtClean="0">
                <a:latin typeface="Times New Roman" panose="02020603050405020304" pitchFamily="18" charset="0"/>
                <a:cs typeface="Times New Roman" panose="02020603050405020304" pitchFamily="18" charset="0"/>
              </a:rPr>
              <a:t>their source </a:t>
            </a:r>
            <a:r>
              <a:rPr lang="en-IN" dirty="0">
                <a:latin typeface="Times New Roman" panose="02020603050405020304" pitchFamily="18" charset="0"/>
                <a:cs typeface="Times New Roman" panose="02020603050405020304" pitchFamily="18" charset="0"/>
              </a:rPr>
              <a:t>of energy is carbon source in form of </a:t>
            </a:r>
            <a:r>
              <a:rPr lang="en-IN" dirty="0" smtClean="0">
                <a:latin typeface="Times New Roman" panose="02020603050405020304" pitchFamily="18" charset="0"/>
                <a:cs typeface="Times New Roman" panose="02020603050405020304" pitchFamily="18" charset="0"/>
              </a:rPr>
              <a:t>lipids, proteins</a:t>
            </a:r>
            <a:r>
              <a:rPr lang="en-IN" dirty="0">
                <a:latin typeface="Times New Roman" panose="02020603050405020304" pitchFamily="18" charset="0"/>
                <a:cs typeface="Times New Roman" panose="02020603050405020304" pitchFamily="18" charset="0"/>
              </a:rPr>
              <a:t>, and carbohydrates. While, in some </a:t>
            </a:r>
            <a:r>
              <a:rPr lang="en-IN" dirty="0" smtClean="0">
                <a:latin typeface="Times New Roman" panose="02020603050405020304" pitchFamily="18" charset="0"/>
                <a:cs typeface="Times New Roman" panose="02020603050405020304" pitchFamily="18" charset="0"/>
              </a:rPr>
              <a:t>cases, methanol </a:t>
            </a:r>
            <a:r>
              <a:rPr lang="en-IN" dirty="0">
                <a:latin typeface="Times New Roman" panose="02020603050405020304" pitchFamily="18" charset="0"/>
                <a:cs typeface="Times New Roman" panose="02020603050405020304" pitchFamily="18" charset="0"/>
              </a:rPr>
              <a:t>or hydrocarbons may be used by </a:t>
            </a:r>
            <a:r>
              <a:rPr lang="en-IN" dirty="0" smtClean="0">
                <a:latin typeface="Times New Roman" panose="02020603050405020304" pitchFamily="18" charset="0"/>
                <a:cs typeface="Times New Roman" panose="02020603050405020304" pitchFamily="18" charset="0"/>
              </a:rPr>
              <a:t>some microorganisms </a:t>
            </a:r>
            <a:r>
              <a:rPr lang="en-IN" dirty="0">
                <a:latin typeface="Times New Roman" panose="02020603050405020304" pitchFamily="18" charset="0"/>
                <a:cs typeface="Times New Roman" panose="02020603050405020304" pitchFamily="18" charset="0"/>
              </a:rPr>
              <a:t>as a source of energy or carbon</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067800" cy="5867400"/>
          </a:xfrm>
        </p:spPr>
        <p:txBody>
          <a:bodyPr>
            <a:normAutofit fontScale="92500" lnSpcReduction="20000"/>
          </a:bodyPr>
          <a:lstStyle/>
          <a:p>
            <a:pPr algn="just">
              <a:lnSpc>
                <a:spcPct val="150000"/>
              </a:lnSpc>
            </a:pPr>
            <a:r>
              <a:rPr lang="en-IN" b="1" u="sng" dirty="0" err="1" smtClean="0">
                <a:latin typeface="Times New Roman" panose="02020603050405020304" pitchFamily="18" charset="0"/>
                <a:cs typeface="Times New Roman" panose="02020603050405020304" pitchFamily="18" charset="0"/>
              </a:rPr>
              <a:t>Chelators</a:t>
            </a:r>
            <a:r>
              <a:rPr lang="en-IN" dirty="0">
                <a:latin typeface="Times New Roman" panose="02020603050405020304" pitchFamily="18" charset="0"/>
                <a:cs typeface="Times New Roman" panose="02020603050405020304" pitchFamily="18" charset="0"/>
              </a:rPr>
              <a:t>: Many media cannot be prepared without precipitation during autoclaving. </a:t>
            </a:r>
            <a:r>
              <a:rPr lang="en-IN" dirty="0" smtClean="0">
                <a:latin typeface="Times New Roman" panose="02020603050405020304" pitchFamily="18" charset="0"/>
                <a:cs typeface="Times New Roman" panose="02020603050405020304" pitchFamily="18" charset="0"/>
              </a:rPr>
              <a:t>Hence some </a:t>
            </a:r>
            <a:r>
              <a:rPr lang="en-IN" dirty="0">
                <a:latin typeface="Times New Roman" panose="02020603050405020304" pitchFamily="18" charset="0"/>
                <a:cs typeface="Times New Roman" panose="02020603050405020304" pitchFamily="18" charset="0"/>
              </a:rPr>
              <a:t>chelating agents are added to form complexes with metal ions which </a:t>
            </a:r>
            <a:r>
              <a:rPr lang="en-IN" dirty="0" smtClean="0">
                <a:latin typeface="Times New Roman" panose="02020603050405020304" pitchFamily="18" charset="0"/>
                <a:cs typeface="Times New Roman" panose="02020603050405020304" pitchFamily="18" charset="0"/>
              </a:rPr>
              <a:t>are gradually </a:t>
            </a:r>
            <a:r>
              <a:rPr lang="en-IN" dirty="0">
                <a:latin typeface="Times New Roman" panose="02020603050405020304" pitchFamily="18" charset="0"/>
                <a:cs typeface="Times New Roman" panose="02020603050405020304" pitchFamily="18" charset="0"/>
              </a:rPr>
              <a:t>utilised by </a:t>
            </a:r>
            <a:r>
              <a:rPr lang="en-IN" dirty="0" smtClean="0">
                <a:latin typeface="Times New Roman" panose="02020603050405020304" pitchFamily="18" charset="0"/>
                <a:cs typeface="Times New Roman" panose="02020603050405020304" pitchFamily="18" charset="0"/>
              </a:rPr>
              <a:t>microorganism. Examples </a:t>
            </a:r>
            <a:r>
              <a:rPr lang="en-IN" dirty="0">
                <a:latin typeface="Times New Roman" panose="02020603050405020304" pitchFamily="18" charset="0"/>
                <a:cs typeface="Times New Roman" panose="02020603050405020304" pitchFamily="18" charset="0"/>
              </a:rPr>
              <a:t>of </a:t>
            </a:r>
            <a:r>
              <a:rPr lang="en-IN" dirty="0" err="1">
                <a:latin typeface="Times New Roman" panose="02020603050405020304" pitchFamily="18" charset="0"/>
                <a:cs typeface="Times New Roman" panose="02020603050405020304" pitchFamily="18" charset="0"/>
              </a:rPr>
              <a:t>chelators</a:t>
            </a:r>
            <a:r>
              <a:rPr lang="en-IN" dirty="0">
                <a:latin typeface="Times New Roman" panose="02020603050405020304" pitchFamily="18" charset="0"/>
                <a:cs typeface="Times New Roman" panose="02020603050405020304" pitchFamily="18" charset="0"/>
              </a:rPr>
              <a:t>: EDTA, citric acid, polyphosphates etc</a:t>
            </a:r>
            <a:r>
              <a:rPr lang="en-IN" dirty="0" smtClean="0">
                <a:latin typeface="Times New Roman" panose="02020603050405020304" pitchFamily="18" charset="0"/>
                <a:cs typeface="Times New Roman" panose="02020603050405020304" pitchFamily="18" charset="0"/>
              </a:rPr>
              <a:t>., It </a:t>
            </a:r>
            <a:r>
              <a:rPr lang="en-IN" dirty="0">
                <a:latin typeface="Times New Roman" panose="02020603050405020304" pitchFamily="18" charset="0"/>
                <a:cs typeface="Times New Roman" panose="02020603050405020304" pitchFamily="18" charset="0"/>
              </a:rPr>
              <a:t>is important to check the concentration of </a:t>
            </a:r>
            <a:r>
              <a:rPr lang="en-IN" dirty="0" err="1">
                <a:latin typeface="Times New Roman" panose="02020603050405020304" pitchFamily="18" charset="0"/>
                <a:cs typeface="Times New Roman" panose="02020603050405020304" pitchFamily="18" charset="0"/>
              </a:rPr>
              <a:t>chelators</a:t>
            </a:r>
            <a:r>
              <a:rPr lang="en-IN" dirty="0">
                <a:latin typeface="Times New Roman" panose="02020603050405020304" pitchFamily="18" charset="0"/>
                <a:cs typeface="Times New Roman" panose="02020603050405020304" pitchFamily="18" charset="0"/>
              </a:rPr>
              <a:t> otherwise it may </a:t>
            </a:r>
            <a:r>
              <a:rPr lang="en-IN" dirty="0" smtClean="0">
                <a:latin typeface="Times New Roman" panose="02020603050405020304" pitchFamily="18" charset="0"/>
                <a:cs typeface="Times New Roman" panose="02020603050405020304" pitchFamily="18" charset="0"/>
              </a:rPr>
              <a:t>inhibit the growth. In </a:t>
            </a:r>
            <a:r>
              <a:rPr lang="en-IN" dirty="0">
                <a:latin typeface="Times New Roman" panose="02020603050405020304" pitchFamily="18" charset="0"/>
                <a:cs typeface="Times New Roman" panose="02020603050405020304" pitchFamily="18" charset="0"/>
              </a:rPr>
              <a:t>many media these are added separately after autoclaving Or yeast </a:t>
            </a:r>
            <a:r>
              <a:rPr lang="en-IN" dirty="0" smtClean="0">
                <a:latin typeface="Times New Roman" panose="02020603050405020304" pitchFamily="18" charset="0"/>
                <a:cs typeface="Times New Roman" panose="02020603050405020304" pitchFamily="18" charset="0"/>
              </a:rPr>
              <a:t>extract, peptone </a:t>
            </a:r>
            <a:r>
              <a:rPr lang="en-IN" dirty="0">
                <a:latin typeface="Times New Roman" panose="02020603050405020304" pitchFamily="18" charset="0"/>
                <a:cs typeface="Times New Roman" panose="02020603050405020304" pitchFamily="18" charset="0"/>
              </a:rPr>
              <a:t>complex with these metal ions. In large scale fermentation chelating agents </a:t>
            </a:r>
            <a:r>
              <a:rPr lang="en-IN" dirty="0" smtClean="0">
                <a:latin typeface="Times New Roman" panose="02020603050405020304" pitchFamily="18" charset="0"/>
                <a:cs typeface="Times New Roman" panose="02020603050405020304" pitchFamily="18" charset="0"/>
              </a:rPr>
              <a:t>are not necessary.</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b="1" u="sng" dirty="0" smtClean="0">
                <a:latin typeface="Times New Roman" panose="02020603050405020304" pitchFamily="18" charset="0"/>
                <a:cs typeface="Times New Roman" panose="02020603050405020304" pitchFamily="18" charset="0"/>
              </a:rPr>
              <a:t>Vitamins and Growth </a:t>
            </a:r>
            <a:r>
              <a:rPr lang="en-IN" b="1" u="sng" dirty="0">
                <a:latin typeface="Times New Roman" panose="02020603050405020304" pitchFamily="18" charset="0"/>
                <a:cs typeface="Times New Roman" panose="02020603050405020304" pitchFamily="18" charset="0"/>
              </a:rPr>
              <a:t>Factors</a:t>
            </a:r>
            <a:r>
              <a:rPr lang="en-IN" dirty="0">
                <a:latin typeface="Times New Roman" panose="02020603050405020304" pitchFamily="18" charset="0"/>
                <a:cs typeface="Times New Roman" panose="02020603050405020304" pitchFamily="18" charset="0"/>
              </a:rPr>
              <a:t>: Many bacteria can synthesize all necessary vitamins from basic elements. For </a:t>
            </a:r>
            <a:r>
              <a:rPr lang="en-IN" dirty="0" smtClean="0">
                <a:latin typeface="Times New Roman" panose="02020603050405020304" pitchFamily="18" charset="0"/>
                <a:cs typeface="Times New Roman" panose="02020603050405020304" pitchFamily="18" charset="0"/>
              </a:rPr>
              <a:t>other bacteria</a:t>
            </a:r>
            <a:r>
              <a:rPr lang="en-IN" dirty="0">
                <a:latin typeface="Times New Roman" panose="02020603050405020304" pitchFamily="18" charset="0"/>
                <a:cs typeface="Times New Roman" panose="02020603050405020304" pitchFamily="18" charset="0"/>
              </a:rPr>
              <a:t>, filamentous fungi and yeasts, they must be added as supplements to </a:t>
            </a:r>
            <a:r>
              <a:rPr lang="en-IN" dirty="0" smtClean="0">
                <a:latin typeface="Times New Roman" panose="02020603050405020304" pitchFamily="18" charset="0"/>
                <a:cs typeface="Times New Roman" panose="02020603050405020304" pitchFamily="18" charset="0"/>
              </a:rPr>
              <a:t>the fermentation </a:t>
            </a:r>
            <a:r>
              <a:rPr lang="en-IN" dirty="0">
                <a:latin typeface="Times New Roman" panose="02020603050405020304" pitchFamily="18" charset="0"/>
                <a:cs typeface="Times New Roman" panose="02020603050405020304" pitchFamily="18" charset="0"/>
              </a:rPr>
              <a:t>medium. Few of the microbes cannot produce </a:t>
            </a:r>
            <a:r>
              <a:rPr lang="en-IN" dirty="0" smtClean="0">
                <a:latin typeface="Times New Roman" panose="02020603050405020304" pitchFamily="18" charset="0"/>
                <a:cs typeface="Times New Roman" panose="02020603050405020304" pitchFamily="18" charset="0"/>
              </a:rPr>
              <a:t>complete complement </a:t>
            </a:r>
            <a:r>
              <a:rPr lang="en-IN" dirty="0">
                <a:latin typeface="Times New Roman" panose="02020603050405020304" pitchFamily="18" charset="0"/>
                <a:cs typeface="Times New Roman" panose="02020603050405020304" pitchFamily="18" charset="0"/>
              </a:rPr>
              <a:t>of components of the cell and </a:t>
            </a:r>
            <a:r>
              <a:rPr lang="en-IN" dirty="0" smtClean="0">
                <a:latin typeface="Times New Roman" panose="02020603050405020304" pitchFamily="18" charset="0"/>
                <a:cs typeface="Times New Roman" panose="02020603050405020304" pitchFamily="18" charset="0"/>
              </a:rPr>
              <a:t>consequently requisite </a:t>
            </a:r>
            <a:r>
              <a:rPr lang="en-IN" dirty="0">
                <a:latin typeface="Times New Roman" panose="02020603050405020304" pitchFamily="18" charset="0"/>
                <a:cs typeface="Times New Roman" panose="02020603050405020304" pitchFamily="18" charset="0"/>
              </a:rPr>
              <a:t>some of the preformed components known </a:t>
            </a:r>
            <a:r>
              <a:rPr lang="en-IN" dirty="0" smtClean="0">
                <a:latin typeface="Times New Roman" panose="02020603050405020304" pitchFamily="18" charset="0"/>
                <a:cs typeface="Times New Roman" panose="02020603050405020304" pitchFamily="18" charset="0"/>
              </a:rPr>
              <a:t>as growth </a:t>
            </a:r>
            <a:r>
              <a:rPr lang="en-IN" dirty="0">
                <a:latin typeface="Times New Roman" panose="02020603050405020304" pitchFamily="18" charset="0"/>
                <a:cs typeface="Times New Roman" panose="02020603050405020304" pitchFamily="18" charset="0"/>
              </a:rPr>
              <a:t>factors. Growth factors includes amino </a:t>
            </a:r>
            <a:r>
              <a:rPr lang="en-IN" dirty="0" smtClean="0">
                <a:latin typeface="Times New Roman" panose="02020603050405020304" pitchFamily="18" charset="0"/>
                <a:cs typeface="Times New Roman" panose="02020603050405020304" pitchFamily="18" charset="0"/>
              </a:rPr>
              <a:t>acids, vitamins</a:t>
            </a:r>
            <a:r>
              <a:rPr lang="en-IN" dirty="0">
                <a:latin typeface="Times New Roman" panose="02020603050405020304" pitchFamily="18" charset="0"/>
                <a:cs typeface="Times New Roman" panose="02020603050405020304" pitchFamily="18" charset="0"/>
              </a:rPr>
              <a:t>, sterols and fatty acids. Some natural </a:t>
            </a:r>
            <a:r>
              <a:rPr lang="en-IN" dirty="0" smtClean="0">
                <a:latin typeface="Times New Roman" panose="02020603050405020304" pitchFamily="18" charset="0"/>
                <a:cs typeface="Times New Roman" panose="02020603050405020304" pitchFamily="18" charset="0"/>
              </a:rPr>
              <a:t>sources such </a:t>
            </a:r>
            <a:r>
              <a:rPr lang="en-IN" dirty="0">
                <a:latin typeface="Times New Roman" panose="02020603050405020304" pitchFamily="18" charset="0"/>
                <a:cs typeface="Times New Roman" panose="02020603050405020304" pitchFamily="18" charset="0"/>
              </a:rPr>
              <a:t>as nitrogen and carbon are used in growth </a:t>
            </a:r>
            <a:r>
              <a:rPr lang="en-IN" dirty="0" smtClean="0">
                <a:latin typeface="Times New Roman" panose="02020603050405020304" pitchFamily="18" charset="0"/>
                <a:cs typeface="Times New Roman" panose="02020603050405020304" pitchFamily="18" charset="0"/>
              </a:rPr>
              <a:t>medium formulations </a:t>
            </a:r>
            <a:r>
              <a:rPr lang="en-IN" dirty="0">
                <a:latin typeface="Times New Roman" panose="02020603050405020304" pitchFamily="18" charset="0"/>
                <a:cs typeface="Times New Roman" panose="02020603050405020304" pitchFamily="18" charset="0"/>
              </a:rPr>
              <a:t>having required growth factors</a:t>
            </a:r>
            <a:endParaRPr lang="en-IN" dirty="0" smtClean="0">
              <a:latin typeface="Times New Roman" panose="02020603050405020304" pitchFamily="18" charset="0"/>
              <a:cs typeface="Times New Roman" panose="02020603050405020304" pitchFamily="18" charset="0"/>
            </a:endParaRPr>
          </a:p>
          <a:p>
            <a:pPr algn="just">
              <a:lnSpc>
                <a:spcPct val="150000"/>
              </a:lnSpc>
            </a:pP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73540"/>
            <a:ext cx="8839200" cy="5867400"/>
          </a:xfrm>
        </p:spPr>
        <p:txBody>
          <a:bodyPr>
            <a:normAutofit fontScale="92500" lnSpcReduction="10000"/>
          </a:bodyPr>
          <a:lstStyle/>
          <a:p>
            <a:pPr algn="just">
              <a:lnSpc>
                <a:spcPct val="150000"/>
              </a:lnSpc>
            </a:pPr>
            <a:r>
              <a:rPr lang="en-IN" b="1" u="sng" dirty="0" smtClean="0">
                <a:latin typeface="Times New Roman" panose="02020603050405020304" pitchFamily="18" charset="0"/>
                <a:cs typeface="Times New Roman" panose="02020603050405020304" pitchFamily="18" charset="0"/>
              </a:rPr>
              <a:t>Buffers:</a:t>
            </a:r>
            <a:r>
              <a:rPr lang="en-IN" dirty="0" smtClean="0">
                <a:latin typeface="Times New Roman" panose="02020603050405020304" pitchFamily="18" charset="0"/>
                <a:cs typeface="Times New Roman" panose="02020603050405020304" pitchFamily="18" charset="0"/>
              </a:rPr>
              <a:t> pH </a:t>
            </a:r>
            <a:r>
              <a:rPr lang="en-IN" dirty="0">
                <a:latin typeface="Times New Roman" panose="02020603050405020304" pitchFamily="18" charset="0"/>
                <a:cs typeface="Times New Roman" panose="02020603050405020304" pitchFamily="18" charset="0"/>
              </a:rPr>
              <a:t>has great influence on microbial growth. pH of </a:t>
            </a:r>
            <a:r>
              <a:rPr lang="en-IN" dirty="0" smtClean="0">
                <a:latin typeface="Times New Roman" panose="02020603050405020304" pitchFamily="18" charset="0"/>
                <a:cs typeface="Times New Roman" panose="02020603050405020304" pitchFamily="18" charset="0"/>
              </a:rPr>
              <a:t>the growth </a:t>
            </a:r>
            <a:r>
              <a:rPr lang="en-IN" dirty="0">
                <a:latin typeface="Times New Roman" panose="02020603050405020304" pitchFamily="18" charset="0"/>
                <a:cs typeface="Times New Roman" panose="02020603050405020304" pitchFamily="18" charset="0"/>
              </a:rPr>
              <a:t>media can be maintained by addition of </a:t>
            </a:r>
            <a:r>
              <a:rPr lang="en-IN" dirty="0" smtClean="0">
                <a:latin typeface="Times New Roman" panose="02020603050405020304" pitchFamily="18" charset="0"/>
                <a:cs typeface="Times New Roman" panose="02020603050405020304" pitchFamily="18" charset="0"/>
              </a:rPr>
              <a:t>buffers that </a:t>
            </a:r>
            <a:r>
              <a:rPr lang="en-IN" dirty="0">
                <a:latin typeface="Times New Roman" panose="02020603050405020304" pitchFamily="18" charset="0"/>
                <a:cs typeface="Times New Roman" panose="02020603050405020304" pitchFamily="18" charset="0"/>
              </a:rPr>
              <a:t>would resist pH changes. Many </a:t>
            </a:r>
            <a:r>
              <a:rPr lang="en-IN" dirty="0" smtClean="0">
                <a:latin typeface="Times New Roman" panose="02020603050405020304" pitchFamily="18" charset="0"/>
                <a:cs typeface="Times New Roman" panose="02020603050405020304" pitchFamily="18" charset="0"/>
              </a:rPr>
              <a:t>microorganisms have </a:t>
            </a:r>
            <a:r>
              <a:rPr lang="en-IN" dirty="0">
                <a:latin typeface="Times New Roman" panose="02020603050405020304" pitchFamily="18" charset="0"/>
                <a:cs typeface="Times New Roman" panose="02020603050405020304" pitchFamily="18" charset="0"/>
              </a:rPr>
              <a:t>optimum pH range 7.0. Some of the examples </a:t>
            </a:r>
            <a:r>
              <a:rPr lang="en-IN" dirty="0" smtClean="0">
                <a:latin typeface="Times New Roman" panose="02020603050405020304" pitchFamily="18" charset="0"/>
                <a:cs typeface="Times New Roman" panose="02020603050405020304" pitchFamily="18" charset="0"/>
              </a:rPr>
              <a:t>of buffers </a:t>
            </a:r>
            <a:r>
              <a:rPr lang="en-IN" dirty="0">
                <a:latin typeface="Times New Roman" panose="02020603050405020304" pitchFamily="18" charset="0"/>
                <a:cs typeface="Times New Roman" panose="02020603050405020304" pitchFamily="18" charset="0"/>
              </a:rPr>
              <a:t>that are commonly used include; </a:t>
            </a:r>
            <a:r>
              <a:rPr lang="en-IN" dirty="0" smtClean="0">
                <a:latin typeface="Times New Roman" panose="02020603050405020304" pitchFamily="18" charset="0"/>
                <a:cs typeface="Times New Roman" panose="02020603050405020304" pitchFamily="18" charset="0"/>
              </a:rPr>
              <a:t>ammonia sodium </a:t>
            </a:r>
            <a:r>
              <a:rPr lang="en-IN" dirty="0">
                <a:latin typeface="Times New Roman" panose="02020603050405020304" pitchFamily="18" charset="0"/>
                <a:cs typeface="Times New Roman" panose="02020603050405020304" pitchFamily="18" charset="0"/>
              </a:rPr>
              <a:t>hydroxide and calcium carbonate. </a:t>
            </a:r>
            <a:endParaRPr lang="en-IN" dirty="0">
              <a:latin typeface="Times New Roman" panose="02020603050405020304" pitchFamily="18" charset="0"/>
              <a:cs typeface="Times New Roman" panose="02020603050405020304" pitchFamily="18" charset="0"/>
            </a:endParaRPr>
          </a:p>
          <a:p>
            <a:pPr marL="0" indent="0" algn="ctr">
              <a:lnSpc>
                <a:spcPct val="150000"/>
              </a:lnSpc>
              <a:buNone/>
            </a:pPr>
            <a:r>
              <a:rPr lang="en-IN" b="1" u="sng" dirty="0" smtClean="0">
                <a:latin typeface="Times New Roman" panose="02020603050405020304" pitchFamily="18" charset="0"/>
                <a:cs typeface="Times New Roman" panose="02020603050405020304" pitchFamily="18" charset="0"/>
              </a:rPr>
              <a:t>ADDITION </a:t>
            </a:r>
            <a:r>
              <a:rPr lang="en-IN" b="1" u="sng" dirty="0">
                <a:latin typeface="Times New Roman" panose="02020603050405020304" pitchFamily="18" charset="0"/>
                <a:cs typeface="Times New Roman" panose="02020603050405020304" pitchFamily="18" charset="0"/>
              </a:rPr>
              <a:t>OF METABOLIC </a:t>
            </a:r>
            <a:r>
              <a:rPr lang="en-IN" b="1" u="sng" dirty="0" smtClean="0">
                <a:latin typeface="Times New Roman" panose="02020603050405020304" pitchFamily="18" charset="0"/>
                <a:cs typeface="Times New Roman" panose="02020603050405020304" pitchFamily="18" charset="0"/>
              </a:rPr>
              <a:t>REGULATORS</a:t>
            </a:r>
            <a:endParaRPr lang="en-IN" b="1" u="sng" dirty="0" smtClean="0">
              <a:latin typeface="Times New Roman" panose="02020603050405020304" pitchFamily="18" charset="0"/>
              <a:cs typeface="Times New Roman" panose="02020603050405020304" pitchFamily="18" charset="0"/>
            </a:endParaRPr>
          </a:p>
          <a:p>
            <a:pPr algn="just">
              <a:lnSpc>
                <a:spcPct val="150000"/>
              </a:lnSpc>
            </a:pPr>
            <a:r>
              <a:rPr lang="en-IN" b="1" u="sng" dirty="0" smtClean="0">
                <a:latin typeface="Times New Roman" panose="02020603050405020304" pitchFamily="18" charset="0"/>
                <a:cs typeface="Times New Roman" panose="02020603050405020304" pitchFamily="18" charset="0"/>
              </a:rPr>
              <a:t>Precursors:</a:t>
            </a:r>
            <a:r>
              <a:rPr lang="en-IN" dirty="0" smtClean="0">
                <a:latin typeface="Times New Roman" panose="02020603050405020304" pitchFamily="18" charset="0"/>
                <a:cs typeface="Times New Roman" panose="02020603050405020304" pitchFamily="18" charset="0"/>
              </a:rPr>
              <a:t> Many </a:t>
            </a:r>
            <a:r>
              <a:rPr lang="en-IN" dirty="0">
                <a:latin typeface="Times New Roman" panose="02020603050405020304" pitchFamily="18" charset="0"/>
                <a:cs typeface="Times New Roman" panose="02020603050405020304" pitchFamily="18" charset="0"/>
              </a:rPr>
              <a:t>precursor molecules are used as </a:t>
            </a:r>
            <a:r>
              <a:rPr lang="en-IN" dirty="0" smtClean="0">
                <a:latin typeface="Times New Roman" panose="02020603050405020304" pitchFamily="18" charset="0"/>
                <a:cs typeface="Times New Roman" panose="02020603050405020304" pitchFamily="18" charset="0"/>
              </a:rPr>
              <a:t>metabolic regulators </a:t>
            </a:r>
            <a:r>
              <a:rPr lang="en-IN" dirty="0">
                <a:latin typeface="Times New Roman" panose="02020603050405020304" pitchFamily="18" charset="0"/>
                <a:cs typeface="Times New Roman" panose="02020603050405020304" pitchFamily="18" charset="0"/>
              </a:rPr>
              <a:t>that improves product yield. Some of </a:t>
            </a:r>
            <a:r>
              <a:rPr lang="en-IN" dirty="0" smtClean="0">
                <a:latin typeface="Times New Roman" panose="02020603050405020304" pitchFamily="18" charset="0"/>
                <a:cs typeface="Times New Roman" panose="02020603050405020304" pitchFamily="18" charset="0"/>
              </a:rPr>
              <a:t>the chemicals </a:t>
            </a:r>
            <a:r>
              <a:rPr lang="en-IN" dirty="0">
                <a:latin typeface="Times New Roman" panose="02020603050405020304" pitchFamily="18" charset="0"/>
                <a:cs typeface="Times New Roman" panose="02020603050405020304" pitchFamily="18" charset="0"/>
              </a:rPr>
              <a:t>are used as precursors and induced </a:t>
            </a:r>
            <a:r>
              <a:rPr lang="en-IN" dirty="0" smtClean="0">
                <a:latin typeface="Times New Roman" panose="02020603050405020304" pitchFamily="18" charset="0"/>
                <a:cs typeface="Times New Roman" panose="02020603050405020304" pitchFamily="18" charset="0"/>
              </a:rPr>
              <a:t>to cultivation </a:t>
            </a:r>
            <a:r>
              <a:rPr lang="en-IN" dirty="0">
                <a:latin typeface="Times New Roman" panose="02020603050405020304" pitchFamily="18" charset="0"/>
                <a:cs typeface="Times New Roman" panose="02020603050405020304" pitchFamily="18" charset="0"/>
              </a:rPr>
              <a:t>processes that incorporate into the </a:t>
            </a:r>
            <a:r>
              <a:rPr lang="en-IN" dirty="0" smtClean="0">
                <a:latin typeface="Times New Roman" panose="02020603050405020304" pitchFamily="18" charset="0"/>
                <a:cs typeface="Times New Roman" panose="02020603050405020304" pitchFamily="18" charset="0"/>
              </a:rPr>
              <a:t>product formed </a:t>
            </a:r>
            <a:r>
              <a:rPr lang="en-IN" dirty="0">
                <a:latin typeface="Times New Roman" panose="02020603050405020304" pitchFamily="18" charset="0"/>
                <a:cs typeface="Times New Roman" panose="02020603050405020304" pitchFamily="18" charset="0"/>
              </a:rPr>
              <a:t>by fermentation process</a:t>
            </a:r>
            <a:r>
              <a:rPr lang="en-IN" dirty="0" smtClean="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Eg</a:t>
            </a:r>
            <a:r>
              <a:rPr lang="en-IN" dirty="0" smtClean="0">
                <a:latin typeface="Times New Roman" panose="02020603050405020304" pitchFamily="18" charset="0"/>
                <a:cs typeface="Times New Roman" panose="02020603050405020304" pitchFamily="18" charset="0"/>
              </a:rPr>
              <a:t>: </a:t>
            </a:r>
            <a:r>
              <a:rPr lang="en-IN" dirty="0" smtClean="0">
                <a:solidFill>
                  <a:srgbClr val="FFFF00"/>
                </a:solidFill>
                <a:latin typeface="Times New Roman" panose="02020603050405020304" pitchFamily="18" charset="0"/>
                <a:cs typeface="Times New Roman" panose="02020603050405020304" pitchFamily="18" charset="0"/>
              </a:rPr>
              <a:t>Propionate</a:t>
            </a:r>
            <a:r>
              <a:rPr lang="en-IN" dirty="0" smtClean="0">
                <a:latin typeface="Times New Roman" panose="02020603050405020304" pitchFamily="18" charset="0"/>
                <a:cs typeface="Times New Roman" panose="02020603050405020304" pitchFamily="18" charset="0"/>
              </a:rPr>
              <a:t> as precursor is used in riboflavin production and the microorganism used is </a:t>
            </a:r>
            <a:r>
              <a:rPr lang="en-IN" i="1" dirty="0" smtClean="0">
                <a:solidFill>
                  <a:srgbClr val="FFFF00"/>
                </a:solidFill>
                <a:latin typeface="Times New Roman" panose="02020603050405020304" pitchFamily="18" charset="0"/>
                <a:cs typeface="Times New Roman" panose="02020603050405020304" pitchFamily="18" charset="0"/>
              </a:rPr>
              <a:t>Lactobacillus </a:t>
            </a:r>
            <a:r>
              <a:rPr lang="en-IN" i="1" dirty="0" err="1" smtClean="0">
                <a:solidFill>
                  <a:srgbClr val="FFFF00"/>
                </a:solidFill>
                <a:latin typeface="Times New Roman" panose="02020603050405020304" pitchFamily="18" charset="0"/>
                <a:cs typeface="Times New Roman" panose="02020603050405020304" pitchFamily="18" charset="0"/>
              </a:rPr>
              <a:t>bulgaricus</a:t>
            </a:r>
            <a:r>
              <a:rPr lang="en-IN" i="1" dirty="0">
                <a:solidFill>
                  <a:srgbClr val="FFFF00"/>
                </a:solidFill>
                <a:latin typeface="Times New Roman" panose="02020603050405020304" pitchFamily="18" charset="0"/>
                <a:cs typeface="Times New Roman" panose="02020603050405020304" pitchFamily="18" charset="0"/>
              </a:rPr>
              <a:t>. </a:t>
            </a:r>
            <a:endParaRPr lang="en-IN" i="1" dirty="0" smtClean="0">
              <a:solidFill>
                <a:srgbClr val="FFFF00"/>
              </a:solidFill>
              <a:latin typeface="Times New Roman" panose="02020603050405020304" pitchFamily="18" charset="0"/>
              <a:cs typeface="Times New Roman" panose="02020603050405020304" pitchFamily="18" charset="0"/>
            </a:endParaRPr>
          </a:p>
          <a:p>
            <a:pPr algn="just">
              <a:lnSpc>
                <a:spcPct val="150000"/>
              </a:lnSpc>
            </a:pPr>
            <a:r>
              <a:rPr lang="en-IN" b="1" u="sng" dirty="0" smtClean="0">
                <a:latin typeface="Times New Roman" panose="02020603050405020304" pitchFamily="18" charset="0"/>
                <a:cs typeface="Times New Roman" panose="02020603050405020304" pitchFamily="18" charset="0"/>
              </a:rPr>
              <a:t>Inducers</a:t>
            </a:r>
            <a:r>
              <a:rPr lang="en-IN" b="1" u="sng"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Inducible enzymes are of interest in industry. Inducers are substrates which include pectin for pectinases, maltose for </a:t>
            </a:r>
            <a:r>
              <a:rPr lang="en-IN" dirty="0" err="1">
                <a:latin typeface="Times New Roman" panose="02020603050405020304" pitchFamily="18" charset="0"/>
                <a:cs typeface="Times New Roman" panose="02020603050405020304" pitchFamily="18" charset="0"/>
              </a:rPr>
              <a:t>pullulanase</a:t>
            </a:r>
            <a:r>
              <a:rPr lang="en-IN" dirty="0">
                <a:latin typeface="Times New Roman" panose="02020603050405020304" pitchFamily="18" charset="0"/>
                <a:cs typeface="Times New Roman" panose="02020603050405020304" pitchFamily="18" charset="0"/>
              </a:rPr>
              <a:t>, and starch or dextrin for amylases.</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839200" cy="5638799"/>
          </a:xfrm>
        </p:spPr>
        <p:txBody>
          <a:bodyPr>
            <a:normAutofit fontScale="92500" lnSpcReduction="10000"/>
          </a:bodyPr>
          <a:lstStyle/>
          <a:p>
            <a:pPr algn="just">
              <a:lnSpc>
                <a:spcPct val="150000"/>
              </a:lnSpc>
            </a:pPr>
            <a:r>
              <a:rPr lang="en-IN" b="1" u="sng" dirty="0"/>
              <a:t> </a:t>
            </a:r>
            <a:r>
              <a:rPr lang="en-IN" b="1" u="sng" dirty="0">
                <a:latin typeface="Times New Roman" panose="02020603050405020304" pitchFamily="18" charset="0"/>
                <a:cs typeface="Times New Roman" panose="02020603050405020304" pitchFamily="18" charset="0"/>
              </a:rPr>
              <a:t>Inhibitors</a:t>
            </a:r>
            <a:r>
              <a:rPr lang="en-IN" b="1" u="sng" dirty="0" smtClean="0">
                <a:latin typeface="Times New Roman" panose="02020603050405020304" pitchFamily="18" charset="0"/>
                <a:cs typeface="Times New Roman" panose="02020603050405020304" pitchFamily="18" charset="0"/>
              </a:rPr>
              <a:t>:</a:t>
            </a:r>
            <a:r>
              <a:rPr lang="en-IN" b="1"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are used to </a:t>
            </a:r>
            <a:r>
              <a:rPr lang="en-IN" dirty="0" smtClean="0">
                <a:latin typeface="Times New Roman" panose="02020603050405020304" pitchFamily="18" charset="0"/>
                <a:cs typeface="Times New Roman" panose="02020603050405020304" pitchFamily="18" charset="0"/>
              </a:rPr>
              <a:t>redirect metabolism </a:t>
            </a:r>
            <a:r>
              <a:rPr lang="en-IN" dirty="0">
                <a:latin typeface="Times New Roman" panose="02020603050405020304" pitchFamily="18" charset="0"/>
                <a:cs typeface="Times New Roman" panose="02020603050405020304" pitchFamily="18" charset="0"/>
              </a:rPr>
              <a:t>towards the </a:t>
            </a:r>
            <a:r>
              <a:rPr lang="en-IN" dirty="0" smtClean="0">
                <a:latin typeface="Times New Roman" panose="02020603050405020304" pitchFamily="18" charset="0"/>
                <a:cs typeface="Times New Roman" panose="02020603050405020304" pitchFamily="18" charset="0"/>
              </a:rPr>
              <a:t>target product </a:t>
            </a:r>
            <a:r>
              <a:rPr lang="en-IN" dirty="0">
                <a:latin typeface="Times New Roman" panose="02020603050405020304" pitchFamily="18" charset="0"/>
                <a:cs typeface="Times New Roman" panose="02020603050405020304" pitchFamily="18" charset="0"/>
              </a:rPr>
              <a:t>and reduce formation </a:t>
            </a:r>
            <a:r>
              <a:rPr lang="en-IN" dirty="0" smtClean="0">
                <a:latin typeface="Times New Roman" panose="02020603050405020304" pitchFamily="18" charset="0"/>
                <a:cs typeface="Times New Roman" panose="02020603050405020304" pitchFamily="18" charset="0"/>
              </a:rPr>
              <a:t>of other </a:t>
            </a:r>
            <a:r>
              <a:rPr lang="en-IN" dirty="0">
                <a:latin typeface="Times New Roman" panose="02020603050405020304" pitchFamily="18" charset="0"/>
                <a:cs typeface="Times New Roman" panose="02020603050405020304" pitchFamily="18" charset="0"/>
              </a:rPr>
              <a:t>metabolic </a:t>
            </a:r>
            <a:r>
              <a:rPr lang="en-IN" dirty="0" smtClean="0">
                <a:latin typeface="Times New Roman" panose="02020603050405020304" pitchFamily="18" charset="0"/>
                <a:cs typeface="Times New Roman" panose="02020603050405020304" pitchFamily="18" charset="0"/>
              </a:rPr>
              <a:t>intermediates. An </a:t>
            </a:r>
            <a:r>
              <a:rPr lang="en-IN" dirty="0">
                <a:latin typeface="Times New Roman" panose="02020603050405020304" pitchFamily="18" charset="0"/>
                <a:cs typeface="Times New Roman" panose="02020603050405020304" pitchFamily="18" charset="0"/>
              </a:rPr>
              <a:t>example of an </a:t>
            </a:r>
            <a:r>
              <a:rPr lang="en-IN" dirty="0" smtClean="0">
                <a:latin typeface="Times New Roman" panose="02020603050405020304" pitchFamily="18" charset="0"/>
                <a:cs typeface="Times New Roman" panose="02020603050405020304" pitchFamily="18" charset="0"/>
              </a:rPr>
              <a:t>inhibitor specifically </a:t>
            </a:r>
            <a:r>
              <a:rPr lang="en-IN" dirty="0">
                <a:latin typeface="Times New Roman" panose="02020603050405020304" pitchFamily="18" charset="0"/>
                <a:cs typeface="Times New Roman" panose="02020603050405020304" pitchFamily="18" charset="0"/>
              </a:rPr>
              <a:t>employed to </a:t>
            </a:r>
            <a:r>
              <a:rPr lang="en-IN" dirty="0" smtClean="0">
                <a:latin typeface="Times New Roman" panose="02020603050405020304" pitchFamily="18" charset="0"/>
                <a:cs typeface="Times New Roman" panose="02020603050405020304" pitchFamily="18" charset="0"/>
              </a:rPr>
              <a:t>redirect metabolism </a:t>
            </a:r>
            <a:r>
              <a:rPr lang="en-IN" dirty="0">
                <a:latin typeface="Times New Roman" panose="02020603050405020304" pitchFamily="18" charset="0"/>
                <a:cs typeface="Times New Roman" panose="02020603050405020304" pitchFamily="18" charset="0"/>
              </a:rPr>
              <a:t>is sodium </a:t>
            </a:r>
            <a:r>
              <a:rPr lang="en-IN" dirty="0" smtClean="0">
                <a:latin typeface="Times New Roman" panose="02020603050405020304" pitchFamily="18" charset="0"/>
                <a:cs typeface="Times New Roman" panose="02020603050405020304" pitchFamily="18" charset="0"/>
              </a:rPr>
              <a:t>bisulphite which represses the production of </a:t>
            </a:r>
            <a:r>
              <a:rPr lang="en-IN" dirty="0">
                <a:latin typeface="Times New Roman" panose="02020603050405020304" pitchFamily="18" charset="0"/>
                <a:cs typeface="Times New Roman" panose="02020603050405020304" pitchFamily="18" charset="0"/>
              </a:rPr>
              <a:t>acetaldehyde. </a:t>
            </a:r>
            <a:r>
              <a:rPr lang="en-IN" dirty="0" smtClean="0">
                <a:latin typeface="Times New Roman" panose="02020603050405020304" pitchFamily="18" charset="0"/>
                <a:cs typeface="Times New Roman" panose="02020603050405020304" pitchFamily="18" charset="0"/>
              </a:rPr>
              <a:t>Glycerol</a:t>
            </a:r>
            <a:r>
              <a:rPr lang="en-IN" dirty="0">
                <a:latin typeface="Times New Roman" panose="02020603050405020304" pitchFamily="18" charset="0"/>
                <a:cs typeface="Times New Roman" panose="02020603050405020304" pitchFamily="18" charset="0"/>
              </a:rPr>
              <a:t>, which is </a:t>
            </a:r>
            <a:r>
              <a:rPr lang="en-IN" dirty="0" smtClean="0">
                <a:latin typeface="Times New Roman" panose="02020603050405020304" pitchFamily="18" charset="0"/>
                <a:cs typeface="Times New Roman" panose="02020603050405020304" pitchFamily="18" charset="0"/>
              </a:rPr>
              <a:t>produced due </a:t>
            </a:r>
            <a:r>
              <a:rPr lang="en-IN" dirty="0">
                <a:latin typeface="Times New Roman" panose="02020603050405020304" pitchFamily="18" charset="0"/>
                <a:cs typeface="Times New Roman" panose="02020603050405020304" pitchFamily="18" charset="0"/>
              </a:rPr>
              <a:t>to the microorganisms. Glycerol production </a:t>
            </a:r>
            <a:r>
              <a:rPr lang="en-IN" dirty="0" smtClean="0">
                <a:latin typeface="Times New Roman" panose="02020603050405020304" pitchFamily="18" charset="0"/>
                <a:cs typeface="Times New Roman" panose="02020603050405020304" pitchFamily="18" charset="0"/>
              </a:rPr>
              <a:t>is possible </a:t>
            </a:r>
            <a:r>
              <a:rPr lang="en-IN" dirty="0">
                <a:latin typeface="Times New Roman" panose="02020603050405020304" pitchFamily="18" charset="0"/>
                <a:cs typeface="Times New Roman" panose="02020603050405020304" pitchFamily="18" charset="0"/>
              </a:rPr>
              <a:t>after modification of ethanol by </a:t>
            </a:r>
            <a:r>
              <a:rPr lang="en-IN" dirty="0" smtClean="0">
                <a:latin typeface="Times New Roman" panose="02020603050405020304" pitchFamily="18" charset="0"/>
                <a:cs typeface="Times New Roman" panose="02020603050405020304" pitchFamily="18" charset="0"/>
              </a:rPr>
              <a:t>removing acetaldehyde</a:t>
            </a:r>
            <a:r>
              <a:rPr lang="en-IN" dirty="0">
                <a:latin typeface="Times New Roman" panose="02020603050405020304" pitchFamily="18" charset="0"/>
                <a:cs typeface="Times New Roman" panose="02020603050405020304" pitchFamily="18" charset="0"/>
              </a:rPr>
              <a:t>. Acetaldehyde is formed as </a:t>
            </a:r>
            <a:r>
              <a:rPr lang="en-IN" dirty="0" smtClean="0">
                <a:latin typeface="Times New Roman" panose="02020603050405020304" pitchFamily="18" charset="0"/>
                <a:cs typeface="Times New Roman" panose="02020603050405020304" pitchFamily="18" charset="0"/>
              </a:rPr>
              <a:t>sodium </a:t>
            </a:r>
            <a:r>
              <a:rPr lang="en-IN" dirty="0" err="1" smtClean="0">
                <a:latin typeface="Times New Roman" panose="02020603050405020304" pitchFamily="18" charset="0"/>
                <a:cs typeface="Times New Roman" panose="02020603050405020304" pitchFamily="18" charset="0"/>
              </a:rPr>
              <a:t>bisulfite</a:t>
            </a: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is added to broth</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b="1" u="sng" dirty="0" smtClean="0">
                <a:latin typeface="Times New Roman" panose="02020603050405020304" pitchFamily="18" charset="0"/>
                <a:cs typeface="Times New Roman" panose="02020603050405020304" pitchFamily="18" charset="0"/>
              </a:rPr>
              <a:t>Oxygen:</a:t>
            </a:r>
            <a:r>
              <a:rPr lang="en-IN" dirty="0" smtClean="0">
                <a:latin typeface="Times New Roman" panose="02020603050405020304" pitchFamily="18" charset="0"/>
                <a:cs typeface="Times New Roman" panose="02020603050405020304" pitchFamily="18" charset="0"/>
              </a:rPr>
              <a:t> Availability </a:t>
            </a:r>
            <a:r>
              <a:rPr lang="en-IN" dirty="0">
                <a:latin typeface="Times New Roman" panose="02020603050405020304" pitchFamily="18" charset="0"/>
                <a:cs typeface="Times New Roman" panose="02020603050405020304" pitchFamily="18" charset="0"/>
              </a:rPr>
              <a:t>of oxygen is of huge importance </a:t>
            </a:r>
            <a:r>
              <a:rPr lang="en-IN" dirty="0" smtClean="0">
                <a:latin typeface="Times New Roman" panose="02020603050405020304" pitchFamily="18" charset="0"/>
                <a:cs typeface="Times New Roman" panose="02020603050405020304" pitchFamily="18" charset="0"/>
              </a:rPr>
              <a:t>in controlling </a:t>
            </a:r>
            <a:r>
              <a:rPr lang="en-IN" dirty="0">
                <a:latin typeface="Times New Roman" panose="02020603050405020304" pitchFamily="18" charset="0"/>
                <a:cs typeface="Times New Roman" panose="02020603050405020304" pitchFamily="18" charset="0"/>
              </a:rPr>
              <a:t>the production of metabolites and growth </a:t>
            </a:r>
            <a:r>
              <a:rPr lang="en-IN" dirty="0" smtClean="0">
                <a:latin typeface="Times New Roman" panose="02020603050405020304" pitchFamily="18" charset="0"/>
                <a:cs typeface="Times New Roman" panose="02020603050405020304" pitchFamily="18" charset="0"/>
              </a:rPr>
              <a:t>rate of </a:t>
            </a:r>
            <a:r>
              <a:rPr lang="en-IN" dirty="0">
                <a:latin typeface="Times New Roman" panose="02020603050405020304" pitchFamily="18" charset="0"/>
                <a:cs typeface="Times New Roman" panose="02020603050405020304" pitchFamily="18" charset="0"/>
              </a:rPr>
              <a:t>microbes. The medium can affect availability </a:t>
            </a:r>
            <a:r>
              <a:rPr lang="en-IN" dirty="0" smtClean="0">
                <a:latin typeface="Times New Roman" panose="02020603050405020304" pitchFamily="18" charset="0"/>
                <a:cs typeface="Times New Roman" panose="02020603050405020304" pitchFamily="18" charset="0"/>
              </a:rPr>
              <a:t>of oxygen </a:t>
            </a:r>
            <a:r>
              <a:rPr lang="en-IN" dirty="0">
                <a:latin typeface="Times New Roman" panose="02020603050405020304" pitchFamily="18" charset="0"/>
                <a:cs typeface="Times New Roman" panose="02020603050405020304" pitchFamily="18" charset="0"/>
              </a:rPr>
              <a:t>in variety of ways. Depending on the amount of oxygen required by the organism, it may be </a:t>
            </a:r>
            <a:r>
              <a:rPr lang="en-IN" dirty="0" smtClean="0">
                <a:latin typeface="Times New Roman" panose="02020603050405020304" pitchFamily="18" charset="0"/>
                <a:cs typeface="Times New Roman" panose="02020603050405020304" pitchFamily="18" charset="0"/>
              </a:rPr>
              <a:t>supplied in </a:t>
            </a:r>
            <a:r>
              <a:rPr lang="en-IN" dirty="0">
                <a:latin typeface="Times New Roman" panose="02020603050405020304" pitchFamily="18" charset="0"/>
                <a:cs typeface="Times New Roman" panose="02020603050405020304" pitchFamily="18" charset="0"/>
              </a:rPr>
              <a:t>the form of air containing about 21% (v/v) oxygen or occasionally as </a:t>
            </a:r>
            <a:r>
              <a:rPr lang="en-IN" dirty="0" smtClean="0">
                <a:latin typeface="Times New Roman" panose="02020603050405020304" pitchFamily="18" charset="0"/>
                <a:cs typeface="Times New Roman" panose="02020603050405020304" pitchFamily="18" charset="0"/>
              </a:rPr>
              <a:t>pure oxygen </a:t>
            </a:r>
            <a:r>
              <a:rPr lang="en-IN" dirty="0">
                <a:latin typeface="Times New Roman" panose="02020603050405020304" pitchFamily="18" charset="0"/>
                <a:cs typeface="Times New Roman" panose="02020603050405020304" pitchFamily="18" charset="0"/>
              </a:rPr>
              <a:t>when requirements are particularly high</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b="1" u="sng" dirty="0" smtClean="0">
                <a:latin typeface="Times New Roman" panose="02020603050405020304" pitchFamily="18" charset="0"/>
                <a:cs typeface="Times New Roman" panose="02020603050405020304" pitchFamily="18" charset="0"/>
              </a:rPr>
              <a:t>Antifoams:</a:t>
            </a:r>
            <a:r>
              <a:rPr lang="en-IN" dirty="0" smtClean="0">
                <a:latin typeface="Times New Roman" panose="02020603050405020304" pitchFamily="18" charset="0"/>
                <a:cs typeface="Times New Roman" panose="02020603050405020304" pitchFamily="18" charset="0"/>
              </a:rPr>
              <a:t> are </a:t>
            </a:r>
            <a:r>
              <a:rPr lang="en-IN" dirty="0">
                <a:latin typeface="Times New Roman" panose="02020603050405020304" pitchFamily="18" charset="0"/>
                <a:cs typeface="Times New Roman" panose="02020603050405020304" pitchFamily="18" charset="0"/>
              </a:rPr>
              <a:t>necessary to reduce foam formation during fermentation. </a:t>
            </a:r>
            <a:r>
              <a:rPr lang="en-IN" dirty="0" smtClean="0">
                <a:latin typeface="Times New Roman" panose="02020603050405020304" pitchFamily="18" charset="0"/>
                <a:cs typeface="Times New Roman" panose="02020603050405020304" pitchFamily="18" charset="0"/>
              </a:rPr>
              <a:t>It act </a:t>
            </a:r>
            <a:r>
              <a:rPr lang="en-IN" dirty="0">
                <a:latin typeface="Times New Roman" panose="02020603050405020304" pitchFamily="18" charset="0"/>
                <a:cs typeface="Times New Roman" panose="02020603050405020304" pitchFamily="18" charset="0"/>
              </a:rPr>
              <a:t>as surface active agents and lower </a:t>
            </a:r>
            <a:r>
              <a:rPr lang="en-IN" dirty="0" smtClean="0">
                <a:latin typeface="Times New Roman" panose="02020603050405020304" pitchFamily="18" charset="0"/>
                <a:cs typeface="Times New Roman" panose="02020603050405020304" pitchFamily="18" charset="0"/>
              </a:rPr>
              <a:t>down the </a:t>
            </a:r>
            <a:r>
              <a:rPr lang="en-IN" dirty="0">
                <a:latin typeface="Times New Roman" panose="02020603050405020304" pitchFamily="18" charset="0"/>
                <a:cs typeface="Times New Roman" panose="02020603050405020304" pitchFamily="18" charset="0"/>
              </a:rPr>
              <a:t>transfer rate of oxygen.</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76685"/>
            <a:ext cx="7516290" cy="918883"/>
          </a:xfrm>
        </p:spPr>
        <p:txBody>
          <a:bodyPr/>
          <a:lstStyle/>
          <a:p>
            <a:pPr algn="ctr"/>
            <a:r>
              <a:rPr lang="en-US" sz="3200" b="1" u="sng" dirty="0" smtClean="0">
                <a:latin typeface="Times New Roman" panose="02020603050405020304" pitchFamily="18" charset="0"/>
                <a:cs typeface="Times New Roman" panose="02020603050405020304" pitchFamily="18" charset="0"/>
              </a:rPr>
              <a:t>CHARACTERISTICS OF MEDIA</a:t>
            </a:r>
            <a:endParaRPr lang="en-IN" sz="3200"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4800" y="1524001"/>
            <a:ext cx="8534400" cy="5105400"/>
          </a:xfrm>
        </p:spPr>
        <p:txBody>
          <a:bodyPr>
            <a:normAutofit/>
          </a:bodyPr>
          <a:lstStyle/>
          <a:p>
            <a:pPr>
              <a:lnSpc>
                <a:spcPct val="150000"/>
              </a:lnSpc>
            </a:pPr>
            <a:r>
              <a:rPr lang="en-IN" dirty="0">
                <a:latin typeface="Times New Roman" panose="02020603050405020304" pitchFamily="18" charset="0"/>
                <a:cs typeface="Times New Roman" panose="02020603050405020304" pitchFamily="18" charset="0"/>
              </a:rPr>
              <a:t>It should produce maximum product.</a:t>
            </a:r>
            <a:endParaRPr lang="en-IN" dirty="0">
              <a:latin typeface="Times New Roman" panose="02020603050405020304" pitchFamily="18" charset="0"/>
              <a:cs typeface="Times New Roman" panose="02020603050405020304" pitchFamily="18" charset="0"/>
            </a:endParaRPr>
          </a:p>
          <a:p>
            <a:pPr>
              <a:lnSpc>
                <a:spcPct val="150000"/>
              </a:lnSpc>
            </a:pPr>
            <a:r>
              <a:rPr lang="en-IN" dirty="0" smtClean="0">
                <a:latin typeface="Times New Roman" panose="02020603050405020304" pitchFamily="18" charset="0"/>
                <a:cs typeface="Times New Roman" panose="02020603050405020304" pitchFamily="18" charset="0"/>
              </a:rPr>
              <a:t>It </a:t>
            </a:r>
            <a:r>
              <a:rPr lang="en-IN" dirty="0">
                <a:latin typeface="Times New Roman" panose="02020603050405020304" pitchFamily="18" charset="0"/>
                <a:cs typeface="Times New Roman" panose="02020603050405020304" pitchFamily="18" charset="0"/>
              </a:rPr>
              <a:t>should give minimum yield of undesired product.</a:t>
            </a:r>
            <a:endParaRPr lang="en-IN" dirty="0">
              <a:latin typeface="Times New Roman" panose="02020603050405020304" pitchFamily="18" charset="0"/>
              <a:cs typeface="Times New Roman" panose="02020603050405020304" pitchFamily="18" charset="0"/>
            </a:endParaRPr>
          </a:p>
          <a:p>
            <a:pPr>
              <a:lnSpc>
                <a:spcPct val="150000"/>
              </a:lnSpc>
            </a:pPr>
            <a:r>
              <a:rPr lang="en-IN" dirty="0" smtClean="0">
                <a:latin typeface="Times New Roman" panose="02020603050405020304" pitchFamily="18" charset="0"/>
                <a:cs typeface="Times New Roman" panose="02020603050405020304" pitchFamily="18" charset="0"/>
              </a:rPr>
              <a:t>It </a:t>
            </a:r>
            <a:r>
              <a:rPr lang="en-IN" dirty="0">
                <a:latin typeface="Times New Roman" panose="02020603050405020304" pitchFamily="18" charset="0"/>
                <a:cs typeface="Times New Roman" panose="02020603050405020304" pitchFamily="18" charset="0"/>
              </a:rPr>
              <a:t>should be cheap.</a:t>
            </a:r>
            <a:endParaRPr lang="en-IN" dirty="0">
              <a:latin typeface="Times New Roman" panose="02020603050405020304" pitchFamily="18" charset="0"/>
              <a:cs typeface="Times New Roman" panose="02020603050405020304" pitchFamily="18" charset="0"/>
            </a:endParaRPr>
          </a:p>
          <a:p>
            <a:pPr>
              <a:lnSpc>
                <a:spcPct val="150000"/>
              </a:lnSpc>
            </a:pPr>
            <a:r>
              <a:rPr lang="en-IN" dirty="0" smtClean="0">
                <a:latin typeface="Times New Roman" panose="02020603050405020304" pitchFamily="18" charset="0"/>
                <a:cs typeface="Times New Roman" panose="02020603050405020304" pitchFamily="18" charset="0"/>
              </a:rPr>
              <a:t>It </a:t>
            </a:r>
            <a:r>
              <a:rPr lang="en-IN" dirty="0">
                <a:latin typeface="Times New Roman" panose="02020603050405020304" pitchFamily="18" charset="0"/>
                <a:cs typeface="Times New Roman" panose="02020603050405020304" pitchFamily="18" charset="0"/>
              </a:rPr>
              <a:t>should cause minimal problems in </a:t>
            </a:r>
            <a:r>
              <a:rPr lang="en-IN" dirty="0" smtClean="0">
                <a:latin typeface="Times New Roman" panose="02020603050405020304" pitchFamily="18" charset="0"/>
                <a:cs typeface="Times New Roman" panose="02020603050405020304" pitchFamily="18" charset="0"/>
              </a:rPr>
              <a:t>aeration, medium </a:t>
            </a:r>
            <a:r>
              <a:rPr lang="en-IN" dirty="0">
                <a:latin typeface="Times New Roman" panose="02020603050405020304" pitchFamily="18" charset="0"/>
                <a:cs typeface="Times New Roman" panose="02020603050405020304" pitchFamily="18" charset="0"/>
              </a:rPr>
              <a:t>formation, sterilization, </a:t>
            </a:r>
            <a:r>
              <a:rPr lang="en-IN" dirty="0" smtClean="0">
                <a:latin typeface="Times New Roman" panose="02020603050405020304" pitchFamily="18" charset="0"/>
                <a:cs typeface="Times New Roman" panose="02020603050405020304" pitchFamily="18" charset="0"/>
              </a:rPr>
              <a:t>agitation, extraction</a:t>
            </a:r>
            <a:r>
              <a:rPr lang="en-IN" dirty="0">
                <a:latin typeface="Times New Roman" panose="02020603050405020304" pitchFamily="18" charset="0"/>
                <a:cs typeface="Times New Roman" panose="02020603050405020304" pitchFamily="18" charset="0"/>
              </a:rPr>
              <a:t>, purification and waste treatment.</a:t>
            </a:r>
            <a:endParaRPr lang="en-IN" dirty="0">
              <a:latin typeface="Times New Roman" panose="02020603050405020304" pitchFamily="18" charset="0"/>
              <a:cs typeface="Times New Roman" panose="02020603050405020304" pitchFamily="18" charset="0"/>
            </a:endParaRPr>
          </a:p>
          <a:p>
            <a:pPr>
              <a:lnSpc>
                <a:spcPct val="150000"/>
              </a:lnSpc>
            </a:pPr>
            <a:r>
              <a:rPr lang="en-IN" dirty="0" smtClean="0">
                <a:latin typeface="Times New Roman" panose="02020603050405020304" pitchFamily="18" charset="0"/>
                <a:cs typeface="Times New Roman" panose="02020603050405020304" pitchFamily="18" charset="0"/>
              </a:rPr>
              <a:t>It </a:t>
            </a:r>
            <a:r>
              <a:rPr lang="en-IN" dirty="0">
                <a:latin typeface="Times New Roman" panose="02020603050405020304" pitchFamily="18" charset="0"/>
                <a:cs typeface="Times New Roman" panose="02020603050405020304" pitchFamily="18" charset="0"/>
              </a:rPr>
              <a:t>should produce maximum concentration </a:t>
            </a:r>
            <a:r>
              <a:rPr lang="en-IN" dirty="0" smtClean="0">
                <a:latin typeface="Times New Roman" panose="02020603050405020304" pitchFamily="18" charset="0"/>
                <a:cs typeface="Times New Roman" panose="02020603050405020304" pitchFamily="18" charset="0"/>
              </a:rPr>
              <a:t>of biomass </a:t>
            </a:r>
            <a:r>
              <a:rPr lang="en-IN" dirty="0">
                <a:latin typeface="Times New Roman" panose="02020603050405020304" pitchFamily="18" charset="0"/>
                <a:cs typeface="Times New Roman" panose="02020603050405020304" pitchFamily="18" charset="0"/>
              </a:rPr>
              <a:t>and must be available throughout the year.</a:t>
            </a:r>
            <a:endParaRPr lang="en-IN" dirty="0">
              <a:latin typeface="Times New Roman" panose="02020603050405020304" pitchFamily="18" charset="0"/>
              <a:cs typeface="Times New Roman" panose="02020603050405020304" pitchFamily="18" charset="0"/>
            </a:endParaRPr>
          </a:p>
          <a:p>
            <a:pPr>
              <a:lnSpc>
                <a:spcPct val="150000"/>
              </a:lnSpc>
            </a:pPr>
            <a:r>
              <a:rPr lang="en-IN" dirty="0" smtClean="0">
                <a:latin typeface="Times New Roman" panose="02020603050405020304" pitchFamily="18" charset="0"/>
                <a:cs typeface="Times New Roman" panose="02020603050405020304" pitchFamily="18" charset="0"/>
              </a:rPr>
              <a:t>Media </a:t>
            </a:r>
            <a:r>
              <a:rPr lang="en-IN" dirty="0">
                <a:latin typeface="Times New Roman" panose="02020603050405020304" pitchFamily="18" charset="0"/>
                <a:cs typeface="Times New Roman" panose="02020603050405020304" pitchFamily="18" charset="0"/>
              </a:rPr>
              <a:t>must satisfy all nutritional requirements </a:t>
            </a:r>
            <a:r>
              <a:rPr lang="en-IN" dirty="0" smtClean="0">
                <a:latin typeface="Times New Roman" panose="02020603050405020304" pitchFamily="18" charset="0"/>
                <a:cs typeface="Times New Roman" panose="02020603050405020304" pitchFamily="18" charset="0"/>
              </a:rPr>
              <a:t>of the </a:t>
            </a:r>
            <a:r>
              <a:rPr lang="en-IN" dirty="0">
                <a:latin typeface="Times New Roman" panose="02020603050405020304" pitchFamily="18" charset="0"/>
                <a:cs typeface="Times New Roman" panose="02020603050405020304" pitchFamily="18" charset="0"/>
              </a:rPr>
              <a:t>organism and fulfil the objectives of </a:t>
            </a:r>
            <a:r>
              <a:rPr lang="en-IN" dirty="0" smtClean="0">
                <a:latin typeface="Times New Roman" panose="02020603050405020304" pitchFamily="18" charset="0"/>
                <a:cs typeface="Times New Roman" panose="02020603050405020304" pitchFamily="18" charset="0"/>
              </a:rPr>
              <a:t>the process</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537882"/>
          </a:xfrm>
        </p:spPr>
        <p:txBody>
          <a:bodyPr/>
          <a:lstStyle/>
          <a:p>
            <a:pPr algn="ctr"/>
            <a:r>
              <a:rPr lang="en-US" sz="3200" b="1" u="sng" dirty="0" smtClean="0">
                <a:latin typeface="Times New Roman" panose="02020603050405020304" pitchFamily="18" charset="0"/>
                <a:cs typeface="Times New Roman" panose="02020603050405020304" pitchFamily="18" charset="0"/>
              </a:rPr>
              <a:t>PROCESS OPTIMIZATION</a:t>
            </a:r>
            <a:endParaRPr lang="en-IN" sz="3200"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143000"/>
            <a:ext cx="8763000" cy="5562600"/>
          </a:xfrm>
        </p:spPr>
        <p:txBody>
          <a:bodyPr>
            <a:normAutofit lnSpcReduction="10000"/>
          </a:bodyPr>
          <a:lstStyle/>
          <a:p>
            <a:pPr algn="just">
              <a:lnSpc>
                <a:spcPct val="150000"/>
              </a:lnSpc>
            </a:pPr>
            <a:r>
              <a:rPr lang="en-IN" dirty="0">
                <a:latin typeface="Times New Roman" panose="02020603050405020304" pitchFamily="18" charset="0"/>
                <a:cs typeface="Times New Roman" panose="02020603050405020304" pitchFamily="18" charset="0"/>
              </a:rPr>
              <a:t>Medium optimization is a process where components of medium or different </a:t>
            </a:r>
            <a:r>
              <a:rPr lang="en-IN" dirty="0" smtClean="0">
                <a:latin typeface="Times New Roman" panose="02020603050405020304" pitchFamily="18" charset="0"/>
                <a:cs typeface="Times New Roman" panose="02020603050405020304" pitchFamily="18" charset="0"/>
              </a:rPr>
              <a:t>conditions either </a:t>
            </a:r>
            <a:r>
              <a:rPr lang="en-IN" dirty="0">
                <a:latin typeface="Times New Roman" panose="02020603050405020304" pitchFamily="18" charset="0"/>
                <a:cs typeface="Times New Roman" panose="02020603050405020304" pitchFamily="18" charset="0"/>
              </a:rPr>
              <a:t>varied in concentration or changed so that we can get better growth of the </a:t>
            </a:r>
            <a:r>
              <a:rPr lang="en-IN" dirty="0" smtClean="0">
                <a:latin typeface="Times New Roman" panose="02020603050405020304" pitchFamily="18" charset="0"/>
                <a:cs typeface="Times New Roman" panose="02020603050405020304" pitchFamily="18" charset="0"/>
              </a:rPr>
              <a:t>organisms for </a:t>
            </a:r>
            <a:r>
              <a:rPr lang="en-IN" dirty="0">
                <a:latin typeface="Times New Roman" panose="02020603050405020304" pitchFamily="18" charset="0"/>
                <a:cs typeface="Times New Roman" panose="02020603050405020304" pitchFamily="18" charset="0"/>
              </a:rPr>
              <a:t>high productivity. </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There are many challenges associated with optimization of fermentation process, it is laborious, expensive, open ended and time consuming process involving many experiments. In bioprocess industry it is often needs to conduct optimization experiments because new mutants and strains are continuously being introduced. </a:t>
            </a:r>
            <a:r>
              <a:rPr lang="en-IN" dirty="0" smtClean="0">
                <a:latin typeface="Times New Roman" panose="02020603050405020304" pitchFamily="18" charset="0"/>
                <a:cs typeface="Times New Roman" panose="02020603050405020304" pitchFamily="18" charset="0"/>
              </a:rPr>
              <a:t>It is carried out in </a:t>
            </a:r>
            <a:r>
              <a:rPr lang="en-IN" dirty="0">
                <a:latin typeface="Times New Roman" panose="02020603050405020304" pitchFamily="18" charset="0"/>
                <a:cs typeface="Times New Roman" panose="02020603050405020304" pitchFamily="18" charset="0"/>
              </a:rPr>
              <a:t>order to enhance the productivity of the </a:t>
            </a:r>
            <a:r>
              <a:rPr lang="en-IN" dirty="0" smtClean="0">
                <a:latin typeface="Times New Roman" panose="02020603050405020304" pitchFamily="18" charset="0"/>
                <a:cs typeface="Times New Roman" panose="02020603050405020304" pitchFamily="18" charset="0"/>
              </a:rPr>
              <a:t>metabolites.</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During the medium designing and optimization, there are various strategies available which are frequently used to improve the efficiency of the production medium.</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316300" cy="5334006"/>
          </a:xfrm>
        </p:spPr>
        <p:txBody>
          <a:bodyPr>
            <a:normAutofit/>
          </a:bodyPr>
          <a:lstStyle/>
          <a:p>
            <a:pPr algn="just">
              <a:lnSpc>
                <a:spcPct val="150000"/>
              </a:lnSpc>
            </a:pPr>
            <a:r>
              <a:rPr lang="en-IN" dirty="0">
                <a:latin typeface="Times New Roman" panose="02020603050405020304" pitchFamily="18" charset="0"/>
                <a:cs typeface="Times New Roman" panose="02020603050405020304" pitchFamily="18" charset="0"/>
              </a:rPr>
              <a:t>The quantity and quality of nutrients available and the ability to assimilate successfully are the major determinants of microbial nature and its metabolic activity. Hence, during the medium optimization it must be considered that a minimal growth requirement of the microorganism must be fulfilled for obtaining maximum production of metabolite(s). As the fermentation process progresses into lower-value, higher-volume chemicals, it becomes necessary to maximize the efficiency and minimize the production cost and waste by-products to compete effectively against the traditional methods.</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clrChange>
              <a:clrFrom>
                <a:srgbClr val="ABB1C1"/>
              </a:clrFrom>
              <a:clrTo>
                <a:srgbClr val="ABB1C1">
                  <a:alpha val="0"/>
                </a:srgbClr>
              </a:clrTo>
            </a:clrChange>
            <a:extLst>
              <a:ext uri="{BEBA8EAE-BF5A-486C-A8C5-ECC9F3942E4B}">
                <a14:imgProps xmlns:a14="http://schemas.microsoft.com/office/drawing/2010/main">
                  <a14:imgLayer r:embed="rId2">
                    <a14:imgEffect>
                      <a14:colorTemperature colorTemp="4700"/>
                    </a14:imgEffect>
                  </a14:imgLayer>
                </a14:imgProps>
              </a:ext>
            </a:extLst>
          </a:blip>
          <a:stretch>
            <a:fillRect/>
          </a:stretch>
        </p:blipFill>
        <p:spPr>
          <a:xfrm>
            <a:off x="381000" y="1143000"/>
            <a:ext cx="8524298" cy="5105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752600"/>
            <a:ext cx="6711654" cy="1452275"/>
          </a:xfrm>
        </p:spPr>
        <p:txBody>
          <a:bodyPr>
            <a:normAutofit/>
          </a:bodyPr>
          <a:lstStyle/>
          <a:p>
            <a:pPr marL="0" indent="0" algn="ctr">
              <a:buNone/>
            </a:pPr>
            <a:r>
              <a:rPr lang="en-US" sz="3600" b="1" u="sng" dirty="0" smtClean="0"/>
              <a:t>UNIT-2</a:t>
            </a:r>
            <a:endParaRPr lang="en-IN" sz="3600" b="1" u="sng" dirty="0"/>
          </a:p>
        </p:txBody>
      </p:sp>
      <p:sp>
        <p:nvSpPr>
          <p:cNvPr id="4" name="Rectangle 3"/>
          <p:cNvSpPr/>
          <p:nvPr/>
        </p:nvSpPr>
        <p:spPr>
          <a:xfrm>
            <a:off x="1219200" y="2604710"/>
            <a:ext cx="6858000" cy="1286186"/>
          </a:xfrm>
          <a:prstGeom prst="rect">
            <a:avLst/>
          </a:prstGeom>
        </p:spPr>
        <p:txBody>
          <a:bodyPr wrap="square">
            <a:spAutoFit/>
          </a:bodyPr>
          <a:lstStyle/>
          <a:p>
            <a:pPr algn="just">
              <a:lnSpc>
                <a:spcPct val="150000"/>
              </a:lnSpc>
            </a:pPr>
            <a:r>
              <a:rPr lang="en-IN" dirty="0"/>
              <a:t>Microorganisms used in food fermentation, types of culture, starter culture –maintenance, propagation and cultivation of culture.</a:t>
            </a:r>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487" y="609600"/>
            <a:ext cx="8354490" cy="690282"/>
          </a:xfrm>
        </p:spPr>
        <p:txBody>
          <a:bodyPr/>
          <a:lstStyle/>
          <a:p>
            <a:pPr algn="just"/>
            <a:r>
              <a:rPr lang="en-IN" sz="2400" b="1" u="sng" dirty="0" smtClean="0">
                <a:solidFill>
                  <a:srgbClr val="FFFF00"/>
                </a:solidFill>
              </a:rPr>
              <a:t>MICROORGANISMS USED IN FOOD FERMENTATION</a:t>
            </a:r>
            <a:endParaRPr lang="en-IN" sz="2400" b="1" u="sng" dirty="0">
              <a:solidFill>
                <a:srgbClr val="FFFF00"/>
              </a:solidFill>
            </a:endParaRPr>
          </a:p>
        </p:txBody>
      </p:sp>
      <p:sp>
        <p:nvSpPr>
          <p:cNvPr id="3" name="Content Placeholder 2"/>
          <p:cNvSpPr>
            <a:spLocks noGrp="1"/>
          </p:cNvSpPr>
          <p:nvPr>
            <p:ph idx="1"/>
          </p:nvPr>
        </p:nvSpPr>
        <p:spPr>
          <a:xfrm>
            <a:off x="304800" y="1600200"/>
            <a:ext cx="8686800" cy="4800599"/>
          </a:xfrm>
        </p:spPr>
        <p:txBody>
          <a:bodyPr/>
          <a:lstStyle/>
          <a:p>
            <a:pPr marL="0" indent="0">
              <a:lnSpc>
                <a:spcPct val="150000"/>
              </a:lnSpc>
              <a:buNone/>
            </a:pPr>
            <a:r>
              <a:rPr lang="en-IN" b="1" u="sng" dirty="0" smtClean="0">
                <a:latin typeface="Times New Roman" panose="02020603050405020304" pitchFamily="18" charset="0"/>
                <a:cs typeface="Times New Roman" panose="02020603050405020304" pitchFamily="18" charset="0"/>
              </a:rPr>
              <a:t>ROLE </a:t>
            </a:r>
            <a:r>
              <a:rPr lang="en-IN" b="1" u="sng" dirty="0">
                <a:latin typeface="Times New Roman" panose="02020603050405020304" pitchFamily="18" charset="0"/>
                <a:cs typeface="Times New Roman" panose="02020603050405020304" pitchFamily="18" charset="0"/>
              </a:rPr>
              <a:t>OF MICROORGANISM IN FOOD </a:t>
            </a:r>
            <a:r>
              <a:rPr lang="en-IN" b="1" u="sng" dirty="0" smtClean="0">
                <a:latin typeface="Times New Roman" panose="02020603050405020304" pitchFamily="18" charset="0"/>
                <a:cs typeface="Times New Roman" panose="02020603050405020304" pitchFamily="18" charset="0"/>
              </a:rPr>
              <a:t>FERMENTATION</a:t>
            </a:r>
            <a:endParaRPr lang="en-IN" b="1" u="sng"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dirty="0" smtClean="0">
                <a:latin typeface="Times New Roman" panose="02020603050405020304" pitchFamily="18" charset="0"/>
                <a:cs typeface="Times New Roman" panose="02020603050405020304" pitchFamily="18" charset="0"/>
              </a:rPr>
              <a:t>Microorganisms </a:t>
            </a:r>
            <a:r>
              <a:rPr lang="en-IN" dirty="0">
                <a:latin typeface="Times New Roman" panose="02020603050405020304" pitchFamily="18" charset="0"/>
                <a:cs typeface="Times New Roman" panose="02020603050405020304" pitchFamily="18" charset="0"/>
              </a:rPr>
              <a:t>transform the chemical constituents of raw materials of plant/animal sources during food fermentation thereby enhancing the bio-availability of nutrients, enriching sensory quality of the food, imparting bio-preservative effects and improvement of food safety, degrading toxic components and anti-nutritive factors, producing antioxidant and antimicrobial compounds, stimulating the probiotic functions, and fortifying with some health-promoting bioactive compounds </a:t>
            </a: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8763000" cy="5410200"/>
          </a:xfrm>
        </p:spPr>
        <p:txBody>
          <a:bodyPr>
            <a:normAutofit fontScale="92500" lnSpcReduction="20000"/>
          </a:bodyPr>
          <a:lstStyle/>
          <a:p>
            <a:pPr algn="just">
              <a:lnSpc>
                <a:spcPct val="150000"/>
              </a:lnSpc>
            </a:pPr>
            <a:r>
              <a:rPr lang="en-IN" dirty="0">
                <a:latin typeface="Times New Roman" panose="02020603050405020304" pitchFamily="18" charset="0"/>
                <a:cs typeface="Times New Roman" panose="02020603050405020304" pitchFamily="18" charset="0"/>
              </a:rPr>
              <a:t> Among bacteria associated with fermented foods and alcoholic beverages, lactic acid bacteria (LAB) mostly species of </a:t>
            </a:r>
            <a:r>
              <a:rPr lang="en-IN" i="1" dirty="0">
                <a:latin typeface="Times New Roman" panose="02020603050405020304" pitchFamily="18" charset="0"/>
                <a:cs typeface="Times New Roman" panose="02020603050405020304" pitchFamily="18" charset="0"/>
              </a:rPr>
              <a:t>Enterococcus, Lactobacillus, </a:t>
            </a:r>
            <a:r>
              <a:rPr lang="en-IN" i="1" dirty="0" err="1">
                <a:latin typeface="Times New Roman" panose="02020603050405020304" pitchFamily="18" charset="0"/>
                <a:cs typeface="Times New Roman" panose="02020603050405020304" pitchFamily="18" charset="0"/>
              </a:rPr>
              <a:t>Lactococcus</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Leuconostoc</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Pediococcus</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Weissella</a:t>
            </a:r>
            <a:r>
              <a:rPr lang="en-IN" i="1"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etc. are widely present in many fermented foods and </a:t>
            </a:r>
            <a:r>
              <a:rPr lang="en-IN" dirty="0" smtClean="0">
                <a:latin typeface="Times New Roman" panose="02020603050405020304" pitchFamily="18" charset="0"/>
                <a:cs typeface="Times New Roman" panose="02020603050405020304" pitchFamily="18" charset="0"/>
              </a:rPr>
              <a:t>beverages.</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 Species of </a:t>
            </a:r>
            <a:r>
              <a:rPr lang="en-IN" i="1" dirty="0">
                <a:latin typeface="Times New Roman" panose="02020603050405020304" pitchFamily="18" charset="0"/>
                <a:cs typeface="Times New Roman" panose="02020603050405020304" pitchFamily="18" charset="0"/>
              </a:rPr>
              <a:t>Bacillus</a:t>
            </a:r>
            <a:r>
              <a:rPr lang="en-IN" dirty="0">
                <a:latin typeface="Times New Roman" panose="02020603050405020304" pitchFamily="18" charset="0"/>
                <a:cs typeface="Times New Roman" panose="02020603050405020304" pitchFamily="18" charset="0"/>
              </a:rPr>
              <a:t> are also present in legume-based fermented </a:t>
            </a:r>
            <a:r>
              <a:rPr lang="en-IN" dirty="0" smtClean="0">
                <a:latin typeface="Times New Roman" panose="02020603050405020304" pitchFamily="18" charset="0"/>
                <a:cs typeface="Times New Roman" panose="02020603050405020304" pitchFamily="18" charset="0"/>
              </a:rPr>
              <a:t>foods.</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Species of </a:t>
            </a:r>
            <a:r>
              <a:rPr lang="en-IN" i="1" dirty="0" err="1">
                <a:latin typeface="Times New Roman" panose="02020603050405020304" pitchFamily="18" charset="0"/>
                <a:cs typeface="Times New Roman" panose="02020603050405020304" pitchFamily="18" charset="0"/>
              </a:rPr>
              <a:t>Bifidobacterium</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Brachybacterium</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Brevibacterium</a:t>
            </a:r>
            <a:r>
              <a:rPr lang="en-IN" i="1" dirty="0">
                <a:latin typeface="Times New Roman" panose="02020603050405020304" pitchFamily="18" charset="0"/>
                <a:cs typeface="Times New Roman" panose="02020603050405020304" pitchFamily="18" charset="0"/>
              </a:rPr>
              <a:t>, and </a:t>
            </a:r>
            <a:r>
              <a:rPr lang="en-IN" i="1" dirty="0" err="1">
                <a:latin typeface="Times New Roman" panose="02020603050405020304" pitchFamily="18" charset="0"/>
                <a:cs typeface="Times New Roman" panose="02020603050405020304" pitchFamily="18" charset="0"/>
              </a:rPr>
              <a:t>Propionibacterium</a:t>
            </a:r>
            <a:r>
              <a:rPr lang="en-IN" i="1"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are isolated from cheese, and species of </a:t>
            </a:r>
            <a:r>
              <a:rPr lang="en-IN" i="1" dirty="0" err="1">
                <a:latin typeface="Times New Roman" panose="02020603050405020304" pitchFamily="18" charset="0"/>
                <a:cs typeface="Times New Roman" panose="02020603050405020304" pitchFamily="18" charset="0"/>
              </a:rPr>
              <a:t>Arthrobacter</a:t>
            </a:r>
            <a:r>
              <a:rPr lang="en-IN" i="1" dirty="0">
                <a:latin typeface="Times New Roman" panose="02020603050405020304" pitchFamily="18" charset="0"/>
                <a:cs typeface="Times New Roman" panose="02020603050405020304" pitchFamily="18" charset="0"/>
              </a:rPr>
              <a:t> and </a:t>
            </a:r>
            <a:r>
              <a:rPr lang="en-IN" i="1" dirty="0" err="1">
                <a:latin typeface="Times New Roman" panose="02020603050405020304" pitchFamily="18" charset="0"/>
                <a:cs typeface="Times New Roman" panose="02020603050405020304" pitchFamily="18" charset="0"/>
              </a:rPr>
              <a:t>Hafnia</a:t>
            </a:r>
            <a:r>
              <a:rPr lang="en-IN" i="1"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from fermented meat </a:t>
            </a:r>
            <a:r>
              <a:rPr lang="en-IN" dirty="0" smtClean="0">
                <a:latin typeface="Times New Roman" panose="02020603050405020304" pitchFamily="18" charset="0"/>
                <a:cs typeface="Times New Roman" panose="02020603050405020304" pitchFamily="18" charset="0"/>
              </a:rPr>
              <a:t>products.</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Several genera with hundred of species of yeasts have been isolated from fermented foods, alcoholic beverages and non-food mixed </a:t>
            </a:r>
            <a:r>
              <a:rPr lang="en-IN" dirty="0" err="1">
                <a:latin typeface="Times New Roman" panose="02020603050405020304" pitchFamily="18" charset="0"/>
                <a:cs typeface="Times New Roman" panose="02020603050405020304" pitchFamily="18" charset="0"/>
              </a:rPr>
              <a:t>amylolytic</a:t>
            </a:r>
            <a:r>
              <a:rPr lang="en-IN" dirty="0">
                <a:latin typeface="Times New Roman" panose="02020603050405020304" pitchFamily="18" charset="0"/>
                <a:cs typeface="Times New Roman" panose="02020603050405020304" pitchFamily="18" charset="0"/>
              </a:rPr>
              <a:t> starters which mostly include </a:t>
            </a:r>
            <a:r>
              <a:rPr lang="en-IN" i="1" dirty="0">
                <a:latin typeface="Times New Roman" panose="02020603050405020304" pitchFamily="18" charset="0"/>
                <a:cs typeface="Times New Roman" panose="02020603050405020304" pitchFamily="18" charset="0"/>
              </a:rPr>
              <a:t>Candida, </a:t>
            </a:r>
            <a:r>
              <a:rPr lang="en-IN" i="1" dirty="0" err="1">
                <a:latin typeface="Times New Roman" panose="02020603050405020304" pitchFamily="18" charset="0"/>
                <a:cs typeface="Times New Roman" panose="02020603050405020304" pitchFamily="18" charset="0"/>
              </a:rPr>
              <a:t>Debaryomyces</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Geotrichum</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Hansenula</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Kluyveromyces</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Pichia</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Rhodotorula</a:t>
            </a:r>
            <a:r>
              <a:rPr lang="en-IN" i="1" dirty="0">
                <a:latin typeface="Times New Roman" panose="02020603050405020304" pitchFamily="18" charset="0"/>
                <a:cs typeface="Times New Roman" panose="02020603050405020304" pitchFamily="18" charset="0"/>
              </a:rPr>
              <a:t>, Saccharomyces, </a:t>
            </a:r>
            <a:r>
              <a:rPr lang="en-IN" i="1" dirty="0" err="1">
                <a:latin typeface="Times New Roman" panose="02020603050405020304" pitchFamily="18" charset="0"/>
                <a:cs typeface="Times New Roman" panose="02020603050405020304" pitchFamily="18" charset="0"/>
              </a:rPr>
              <a:t>Saccharomycopsis</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Schizosaccharomyces</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Torulopsis</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Wickerhamomyces</a:t>
            </a:r>
            <a:r>
              <a:rPr lang="en-IN" i="1" dirty="0">
                <a:latin typeface="Times New Roman" panose="02020603050405020304" pitchFamily="18" charset="0"/>
                <a:cs typeface="Times New Roman" panose="02020603050405020304" pitchFamily="18" charset="0"/>
              </a:rPr>
              <a:t>, and </a:t>
            </a:r>
            <a:r>
              <a:rPr lang="en-IN" i="1" dirty="0" err="1">
                <a:latin typeface="Times New Roman" panose="02020603050405020304" pitchFamily="18" charset="0"/>
                <a:cs typeface="Times New Roman" panose="02020603050405020304" pitchFamily="18" charset="0"/>
              </a:rPr>
              <a:t>Zygosaccharomyces</a:t>
            </a:r>
            <a:endParaRPr lang="en-IN"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extLst>
              <a:ext uri="{BEBA8EAE-BF5A-486C-A8C5-ECC9F3942E4B}">
                <a14:imgProps xmlns:a14="http://schemas.microsoft.com/office/drawing/2010/main">
                  <a14:imgLayer r:embed="rId2">
                    <a14:imgEffect>
                      <a14:colorTemperature colorTemp="4700"/>
                    </a14:imgEffect>
                  </a14:imgLayer>
                </a14:imgProps>
              </a:ext>
            </a:extLst>
          </a:blip>
          <a:stretch>
            <a:fillRect/>
          </a:stretch>
        </p:blipFill>
        <p:spPr>
          <a:xfrm>
            <a:off x="182751" y="1219200"/>
            <a:ext cx="8782374" cy="4876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57200"/>
            <a:ext cx="8839200" cy="6248400"/>
          </a:xfrm>
        </p:spPr>
        <p:txBody>
          <a:bodyPr>
            <a:normAutofit/>
          </a:bodyPr>
          <a:lstStyle/>
          <a:p>
            <a:pPr marL="0" indent="0" algn="ctr">
              <a:lnSpc>
                <a:spcPct val="150000"/>
              </a:lnSpc>
              <a:buNone/>
            </a:pPr>
            <a:r>
              <a:rPr lang="en-US" sz="2400" b="1" u="sng" dirty="0" smtClean="0">
                <a:solidFill>
                  <a:schemeClr val="accent1">
                    <a:lumMod val="40000"/>
                    <a:lumOff val="60000"/>
                  </a:schemeClr>
                </a:solidFill>
                <a:latin typeface="Times New Roman" panose="02020603050405020304" pitchFamily="18" charset="0"/>
                <a:cs typeface="Times New Roman" panose="02020603050405020304" pitchFamily="18" charset="0"/>
              </a:rPr>
              <a:t>CULTURE MEDIA</a:t>
            </a:r>
            <a:endParaRPr lang="en-IN" sz="2400" b="1" u="sng" dirty="0" smtClean="0">
              <a:solidFill>
                <a:schemeClr val="accent1">
                  <a:lumMod val="40000"/>
                  <a:lumOff val="60000"/>
                </a:schemeClr>
              </a:solidFill>
              <a:latin typeface="Times New Roman" panose="02020603050405020304" pitchFamily="18" charset="0"/>
              <a:cs typeface="Times New Roman" panose="02020603050405020304" pitchFamily="18" charset="0"/>
            </a:endParaRPr>
          </a:p>
          <a:p>
            <a:pPr algn="just">
              <a:lnSpc>
                <a:spcPct val="150000"/>
              </a:lnSpc>
            </a:pPr>
            <a:r>
              <a:rPr lang="en-IN" dirty="0" smtClean="0">
                <a:latin typeface="Times New Roman" panose="02020603050405020304" pitchFamily="18" charset="0"/>
                <a:cs typeface="Times New Roman" panose="02020603050405020304" pitchFamily="18" charset="0"/>
              </a:rPr>
              <a:t>A </a:t>
            </a:r>
            <a:r>
              <a:rPr lang="en-IN" dirty="0">
                <a:latin typeface="Times New Roman" panose="02020603050405020304" pitchFamily="18" charset="0"/>
                <a:cs typeface="Times New Roman" panose="02020603050405020304" pitchFamily="18" charset="0"/>
              </a:rPr>
              <a:t>culture media is a special medium used </a:t>
            </a:r>
            <a:r>
              <a:rPr lang="en-IN" dirty="0" smtClean="0">
                <a:latin typeface="Times New Roman" panose="02020603050405020304" pitchFamily="18" charset="0"/>
                <a:cs typeface="Times New Roman" panose="02020603050405020304" pitchFamily="18" charset="0"/>
              </a:rPr>
              <a:t>to </a:t>
            </a:r>
            <a:r>
              <a:rPr lang="en-IN" dirty="0">
                <a:latin typeface="Times New Roman" panose="02020603050405020304" pitchFamily="18" charset="0"/>
                <a:cs typeface="Times New Roman" panose="02020603050405020304" pitchFamily="18" charset="0"/>
              </a:rPr>
              <a:t>grow different kinds of microorganisms. A growth or a culture medium is composed of various nutrients that are essential for microbial growth</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A culture may be solid or liquid</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Microorganisms have varying nature, characteristics, habitat, and even nutritional requirements, thus it is impossible to culture them with one type of culture media. However, there are also microorganisms that can’t grow on a culture media at all in any condition – these are called obligate parasites</a:t>
            </a:r>
            <a:r>
              <a:rPr lang="en-IN" dirty="0" smtClean="0">
                <a:latin typeface="Times New Roman" panose="02020603050405020304" pitchFamily="18" charset="0"/>
                <a:cs typeface="Times New Roman" panose="02020603050405020304" pitchFamily="18" charset="0"/>
              </a:rPr>
              <a:t>. Since </a:t>
            </a:r>
            <a:r>
              <a:rPr lang="en-IN" dirty="0">
                <a:latin typeface="Times New Roman" panose="02020603050405020304" pitchFamily="18" charset="0"/>
                <a:cs typeface="Times New Roman" panose="02020603050405020304" pitchFamily="18" charset="0"/>
              </a:rPr>
              <a:t>there are many types of microorganisms, each having unique properties and requiring specific nutrients for growth, there are many types of culture mediums based on what nutrients they contain and what function they play in the growth of </a:t>
            </a:r>
            <a:r>
              <a:rPr lang="en-IN" dirty="0" smtClean="0">
                <a:latin typeface="Times New Roman" panose="02020603050405020304" pitchFamily="18" charset="0"/>
                <a:cs typeface="Times New Roman" panose="02020603050405020304" pitchFamily="18" charset="0"/>
              </a:rPr>
              <a:t>microorganisms.</a:t>
            </a:r>
            <a:endParaRPr lang="en-IN"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08213" y="208128"/>
            <a:ext cx="7448858" cy="6324600"/>
          </a:xfrm>
        </p:spPr>
        <p:txBody>
          <a:bodyPr>
            <a:noAutofit/>
          </a:bodyPr>
          <a:lstStyle/>
          <a:p>
            <a:pPr marL="0" indent="0">
              <a:buNone/>
            </a:pPr>
            <a:r>
              <a:rPr lang="en-IN" sz="1800" b="1" u="sng" dirty="0">
                <a:solidFill>
                  <a:schemeClr val="accent1">
                    <a:lumMod val="40000"/>
                    <a:lumOff val="60000"/>
                  </a:schemeClr>
                </a:solidFill>
              </a:rPr>
              <a:t>TYPES OF </a:t>
            </a:r>
            <a:r>
              <a:rPr lang="en-IN" sz="1800" b="1" u="sng" dirty="0" smtClean="0">
                <a:solidFill>
                  <a:schemeClr val="accent1">
                    <a:lumMod val="40000"/>
                    <a:lumOff val="60000"/>
                  </a:schemeClr>
                </a:solidFill>
              </a:rPr>
              <a:t>CULTURE</a:t>
            </a:r>
            <a:endParaRPr lang="en-IN" sz="1800" b="1" u="sng" dirty="0">
              <a:solidFill>
                <a:schemeClr val="accent1">
                  <a:lumMod val="40000"/>
                  <a:lumOff val="60000"/>
                </a:schemeClr>
              </a:solidFill>
            </a:endParaRPr>
          </a:p>
          <a:p>
            <a:pPr algn="just">
              <a:lnSpc>
                <a:spcPct val="150000"/>
              </a:lnSpc>
            </a:pPr>
            <a:r>
              <a:rPr lang="en-IN" sz="1800" dirty="0">
                <a:solidFill>
                  <a:srgbClr val="FFFF00"/>
                </a:solidFill>
                <a:latin typeface="Times New Roman" panose="02020603050405020304" pitchFamily="18" charset="0"/>
                <a:cs typeface="Times New Roman" panose="02020603050405020304" pitchFamily="18" charset="0"/>
              </a:rPr>
              <a:t>Classification of culture media based on </a:t>
            </a:r>
            <a:r>
              <a:rPr lang="en-IN" sz="1800" dirty="0" smtClean="0">
                <a:solidFill>
                  <a:srgbClr val="FFFF00"/>
                </a:solidFill>
                <a:latin typeface="Times New Roman" panose="02020603050405020304" pitchFamily="18" charset="0"/>
                <a:cs typeface="Times New Roman" panose="02020603050405020304" pitchFamily="18" charset="0"/>
              </a:rPr>
              <a:t>consistency</a:t>
            </a:r>
            <a:endParaRPr lang="en-IN" sz="1800" dirty="0" smtClean="0">
              <a:solidFill>
                <a:srgbClr val="FFFF00"/>
              </a:solidFill>
              <a:latin typeface="Times New Roman" panose="02020603050405020304" pitchFamily="18" charset="0"/>
              <a:cs typeface="Times New Roman" panose="02020603050405020304" pitchFamily="18" charset="0"/>
            </a:endParaRPr>
          </a:p>
          <a:p>
            <a:pPr marL="0" indent="0" algn="just">
              <a:lnSpc>
                <a:spcPct val="150000"/>
              </a:lnSpc>
              <a:buNone/>
            </a:pPr>
            <a:r>
              <a:rPr lang="en-US" sz="1800" b="1" u="sng" dirty="0" smtClean="0">
                <a:latin typeface="Times New Roman" panose="02020603050405020304" pitchFamily="18" charset="0"/>
                <a:cs typeface="Times New Roman" panose="02020603050405020304" pitchFamily="18" charset="0"/>
              </a:rPr>
              <a:t>Solid Media:</a:t>
            </a:r>
            <a:r>
              <a:rPr lang="en-US" sz="1800" dirty="0" smtClean="0">
                <a:latin typeface="Times New Roman" panose="02020603050405020304" pitchFamily="18" charset="0"/>
                <a:cs typeface="Times New Roman" panose="02020603050405020304" pitchFamily="18" charset="0"/>
              </a:rPr>
              <a:t> </a:t>
            </a:r>
            <a:r>
              <a:rPr lang="en-IN" sz="1800" dirty="0" smtClean="0">
                <a:latin typeface="Times New Roman" panose="02020603050405020304" pitchFamily="18" charset="0"/>
                <a:cs typeface="Times New Roman" panose="02020603050405020304" pitchFamily="18" charset="0"/>
              </a:rPr>
              <a:t>In </a:t>
            </a:r>
            <a:r>
              <a:rPr lang="en-IN" sz="1800" dirty="0">
                <a:latin typeface="Times New Roman" panose="02020603050405020304" pitchFamily="18" charset="0"/>
                <a:cs typeface="Times New Roman" panose="02020603050405020304" pitchFamily="18" charset="0"/>
              </a:rPr>
              <a:t>these media, the </a:t>
            </a:r>
            <a:r>
              <a:rPr lang="en-IN" sz="1800" dirty="0" smtClean="0">
                <a:latin typeface="Times New Roman" panose="02020603050405020304" pitchFamily="18" charset="0"/>
                <a:cs typeface="Times New Roman" panose="02020603050405020304" pitchFamily="18" charset="0"/>
              </a:rPr>
              <a:t>is </a:t>
            </a:r>
            <a:r>
              <a:rPr lang="en-IN" sz="1800" dirty="0">
                <a:latin typeface="Times New Roman" panose="02020603050405020304" pitchFamily="18" charset="0"/>
                <a:cs typeface="Times New Roman" panose="02020603050405020304" pitchFamily="18" charset="0"/>
              </a:rPr>
              <a:t>added in the concentration of 1.5-2.0%. Most commonly, 1.3% agar is used to prepare solid media. </a:t>
            </a:r>
            <a:r>
              <a:rPr lang="en-IN" sz="1800" dirty="0" smtClean="0">
                <a:latin typeface="Times New Roman" panose="02020603050405020304" pitchFamily="18" charset="0"/>
                <a:cs typeface="Times New Roman" panose="02020603050405020304" pitchFamily="18" charset="0"/>
              </a:rPr>
              <a:t>It melts </a:t>
            </a:r>
            <a:r>
              <a:rPr lang="en-IN" sz="1800" dirty="0">
                <a:latin typeface="Times New Roman" panose="02020603050405020304" pitchFamily="18" charset="0"/>
                <a:cs typeface="Times New Roman" panose="02020603050405020304" pitchFamily="18" charset="0"/>
              </a:rPr>
              <a:t>at high temperatures, and yet is solid at temperatures used for most bacterial growth. Solid growth media is used in the following forms: agar plates, agar slants, and agar deeps. </a:t>
            </a:r>
            <a:endParaRPr lang="en-IN" sz="1800"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sz="1800" b="1" u="sng" dirty="0">
                <a:latin typeface="Times New Roman" panose="02020603050405020304" pitchFamily="18" charset="0"/>
                <a:cs typeface="Times New Roman" panose="02020603050405020304" pitchFamily="18" charset="0"/>
              </a:rPr>
              <a:t>Liquid Media</a:t>
            </a:r>
            <a:r>
              <a:rPr lang="en-IN" sz="1800" dirty="0" smtClean="0">
                <a:latin typeface="Times New Roman" panose="02020603050405020304" pitchFamily="18" charset="0"/>
                <a:cs typeface="Times New Roman" panose="02020603050405020304" pitchFamily="18" charset="0"/>
              </a:rPr>
              <a:t>: These </a:t>
            </a:r>
            <a:r>
              <a:rPr lang="en-IN" sz="1800" dirty="0">
                <a:latin typeface="Times New Roman" panose="02020603050405020304" pitchFamily="18" charset="0"/>
                <a:cs typeface="Times New Roman" panose="02020603050405020304" pitchFamily="18" charset="0"/>
              </a:rPr>
              <a:t>media do not contain any traces of solidifying agents, such as agar or </a:t>
            </a:r>
            <a:r>
              <a:rPr lang="en-IN" sz="1800" dirty="0" err="1">
                <a:latin typeface="Times New Roman" panose="02020603050405020304" pitchFamily="18" charset="0"/>
                <a:cs typeface="Times New Roman" panose="02020603050405020304" pitchFamily="18" charset="0"/>
              </a:rPr>
              <a:t>gelatin</a:t>
            </a:r>
            <a:r>
              <a:rPr lang="en-IN" sz="1800" dirty="0">
                <a:latin typeface="Times New Roman" panose="02020603050405020304" pitchFamily="18" charset="0"/>
                <a:cs typeface="Times New Roman" panose="02020603050405020304" pitchFamily="18" charset="0"/>
              </a:rPr>
              <a:t>, and large growth of bacterial colonies can be observed in the media. Liquid media are also called broths, they allow for uniform and turbid growth of bacterial strains when incubated at 37ºC for 24hrs. </a:t>
            </a:r>
            <a:endParaRPr lang="en-IN" sz="1800"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sz="1800" b="1" u="sng" dirty="0" smtClean="0">
                <a:latin typeface="Times New Roman" panose="02020603050405020304" pitchFamily="18" charset="0"/>
                <a:cs typeface="Times New Roman" panose="02020603050405020304" pitchFamily="18" charset="0"/>
              </a:rPr>
              <a:t>Semi solid </a:t>
            </a:r>
            <a:r>
              <a:rPr lang="en-IN" sz="1800" b="1" u="sng" dirty="0">
                <a:latin typeface="Times New Roman" panose="02020603050405020304" pitchFamily="18" charset="0"/>
                <a:cs typeface="Times New Roman" panose="02020603050405020304" pitchFamily="18" charset="0"/>
              </a:rPr>
              <a:t>media</a:t>
            </a:r>
            <a:r>
              <a:rPr lang="en-IN" sz="1800" dirty="0">
                <a:latin typeface="Times New Roman" panose="02020603050405020304" pitchFamily="18" charset="0"/>
                <a:cs typeface="Times New Roman" panose="02020603050405020304" pitchFamily="18" charset="0"/>
              </a:rPr>
              <a:t>: This media has 0.2-0.5% agar concentration, and due to the reduced agar concentration, it appears as a soft, jelly-like </a:t>
            </a:r>
            <a:r>
              <a:rPr lang="en-IN" sz="1800" dirty="0" smtClean="0">
                <a:latin typeface="Times New Roman" panose="02020603050405020304" pitchFamily="18" charset="0"/>
                <a:cs typeface="Times New Roman" panose="02020603050405020304" pitchFamily="18" charset="0"/>
              </a:rPr>
              <a:t>substance. It’s </a:t>
            </a:r>
            <a:r>
              <a:rPr lang="en-IN" sz="1800" dirty="0">
                <a:latin typeface="Times New Roman" panose="02020603050405020304" pitchFamily="18" charset="0"/>
                <a:cs typeface="Times New Roman" panose="02020603050405020304" pitchFamily="18" charset="0"/>
              </a:rPr>
              <a:t>mainly used to study the motility of microorganisms, distinguish between motile and non-motile bacterial </a:t>
            </a:r>
            <a:r>
              <a:rPr lang="en-IN" sz="1800" dirty="0" smtClean="0">
                <a:latin typeface="Times New Roman" panose="02020603050405020304" pitchFamily="18" charset="0"/>
                <a:cs typeface="Times New Roman" panose="02020603050405020304" pitchFamily="18" charset="0"/>
              </a:rPr>
              <a:t>strains etc.</a:t>
            </a:r>
            <a:endParaRPr lang="en-IN" sz="18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1"/>
          <a:stretch>
            <a:fillRect/>
          </a:stretch>
        </p:blipFill>
        <p:spPr>
          <a:xfrm>
            <a:off x="7557071" y="1427328"/>
            <a:ext cx="1557671" cy="1592807"/>
          </a:xfrm>
          <a:prstGeom prst="rect">
            <a:avLst/>
          </a:prstGeom>
        </p:spPr>
      </p:pic>
      <p:pic>
        <p:nvPicPr>
          <p:cNvPr id="8" name="Picture 7"/>
          <p:cNvPicPr>
            <a:picLocks noChangeAspect="1"/>
          </p:cNvPicPr>
          <p:nvPr/>
        </p:nvPicPr>
        <p:blipFill>
          <a:blip r:embed="rId2"/>
          <a:stretch>
            <a:fillRect/>
          </a:stretch>
        </p:blipFill>
        <p:spPr>
          <a:xfrm>
            <a:off x="7567503" y="4101721"/>
            <a:ext cx="1427989" cy="1421642"/>
          </a:xfrm>
          <a:prstGeom prst="rect">
            <a:avLst/>
          </a:prstGeom>
        </p:spPr>
      </p:pic>
      <p:sp>
        <p:nvSpPr>
          <p:cNvPr id="9" name="TextBox 8"/>
          <p:cNvSpPr txBox="1"/>
          <p:nvPr/>
        </p:nvSpPr>
        <p:spPr>
          <a:xfrm>
            <a:off x="8004892" y="3020135"/>
            <a:ext cx="990600" cy="381000"/>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Agar</a:t>
            </a:r>
            <a:endParaRPr lang="en-IN"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7983283" y="5523363"/>
            <a:ext cx="1752600" cy="381000"/>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Broth</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610600" cy="5562599"/>
          </a:xfrm>
        </p:spPr>
        <p:txBody>
          <a:bodyPr>
            <a:noAutofit/>
          </a:bodyPr>
          <a:lstStyle/>
          <a:p>
            <a:pPr algn="just">
              <a:lnSpc>
                <a:spcPct val="170000"/>
              </a:lnSpc>
            </a:pPr>
            <a:r>
              <a:rPr lang="en-IN" sz="1800" dirty="0">
                <a:solidFill>
                  <a:srgbClr val="FFFF00"/>
                </a:solidFill>
                <a:latin typeface="Times New Roman" panose="02020603050405020304" pitchFamily="18" charset="0"/>
                <a:cs typeface="Times New Roman" panose="02020603050405020304" pitchFamily="18" charset="0"/>
              </a:rPr>
              <a:t>Classification based on the nutritional component</a:t>
            </a:r>
            <a:endParaRPr lang="en-IN" sz="1800" dirty="0">
              <a:solidFill>
                <a:srgbClr val="FFFF00"/>
              </a:solidFill>
              <a:latin typeface="Times New Roman" panose="02020603050405020304" pitchFamily="18" charset="0"/>
              <a:cs typeface="Times New Roman" panose="02020603050405020304" pitchFamily="18" charset="0"/>
            </a:endParaRPr>
          </a:p>
          <a:p>
            <a:pPr marL="0" indent="0" algn="just">
              <a:lnSpc>
                <a:spcPct val="170000"/>
              </a:lnSpc>
              <a:buNone/>
            </a:pPr>
            <a:r>
              <a:rPr lang="en-IN" sz="1800" b="1" u="sng" dirty="0">
                <a:latin typeface="Times New Roman" panose="02020603050405020304" pitchFamily="18" charset="0"/>
                <a:cs typeface="Times New Roman" panose="02020603050405020304" pitchFamily="18" charset="0"/>
              </a:rPr>
              <a:t>Simple media</a:t>
            </a:r>
            <a:r>
              <a:rPr lang="en-IN" sz="1800" dirty="0">
                <a:latin typeface="Times New Roman" panose="02020603050405020304" pitchFamily="18" charset="0"/>
                <a:cs typeface="Times New Roman" panose="02020603050405020304" pitchFamily="18" charset="0"/>
              </a:rPr>
              <a:t>: It’s a general-purpose media that supports the growth of non-fastidious microbes, and it is primarily used for the isolation of microorganisms. Examples are nutrient broth, peptone water, and nutrient agar.</a:t>
            </a:r>
            <a:endParaRPr lang="en-IN" sz="1800" dirty="0">
              <a:latin typeface="Times New Roman" panose="02020603050405020304" pitchFamily="18" charset="0"/>
              <a:cs typeface="Times New Roman" panose="02020603050405020304" pitchFamily="18" charset="0"/>
            </a:endParaRPr>
          </a:p>
          <a:p>
            <a:pPr marL="0" indent="0" algn="just">
              <a:lnSpc>
                <a:spcPct val="170000"/>
              </a:lnSpc>
              <a:buNone/>
            </a:pPr>
            <a:r>
              <a:rPr lang="en-IN" sz="1800" b="1" u="sng" dirty="0">
                <a:latin typeface="Times New Roman" panose="02020603050405020304" pitchFamily="18" charset="0"/>
                <a:cs typeface="Times New Roman" panose="02020603050405020304" pitchFamily="18" charset="0"/>
              </a:rPr>
              <a:t>Complex media</a:t>
            </a:r>
            <a:r>
              <a:rPr lang="en-IN" sz="1800" dirty="0">
                <a:latin typeface="Times New Roman" panose="02020603050405020304" pitchFamily="18" charset="0"/>
                <a:cs typeface="Times New Roman" panose="02020603050405020304" pitchFamily="18" charset="0"/>
              </a:rPr>
              <a:t>: These are media containing nutrients in unknown quantities that are added to bring about a particular characteristic of a microbial strain. Examples are </a:t>
            </a:r>
            <a:r>
              <a:rPr lang="en-IN" sz="1800" dirty="0" err="1">
                <a:latin typeface="Times New Roman" panose="02020603050405020304" pitchFamily="18" charset="0"/>
                <a:cs typeface="Times New Roman" panose="02020603050405020304" pitchFamily="18" charset="0"/>
              </a:rPr>
              <a:t>tryptic</a:t>
            </a:r>
            <a:r>
              <a:rPr lang="en-IN" sz="1800" dirty="0">
                <a:latin typeface="Times New Roman" panose="02020603050405020304" pitchFamily="18" charset="0"/>
                <a:cs typeface="Times New Roman" panose="02020603050405020304" pitchFamily="18" charset="0"/>
              </a:rPr>
              <a:t> soy broth, blood agar, and nutrient broth.</a:t>
            </a:r>
            <a:endParaRPr lang="en-IN" sz="1800" dirty="0">
              <a:latin typeface="Times New Roman" panose="02020603050405020304" pitchFamily="18" charset="0"/>
              <a:cs typeface="Times New Roman" panose="02020603050405020304" pitchFamily="18" charset="0"/>
            </a:endParaRPr>
          </a:p>
          <a:p>
            <a:pPr marL="0" indent="0" algn="just">
              <a:lnSpc>
                <a:spcPct val="170000"/>
              </a:lnSpc>
              <a:buNone/>
            </a:pPr>
            <a:r>
              <a:rPr lang="en-IN" sz="1800" b="1" u="sng" dirty="0">
                <a:latin typeface="Times New Roman" panose="02020603050405020304" pitchFamily="18" charset="0"/>
                <a:cs typeface="Times New Roman" panose="02020603050405020304" pitchFamily="18" charset="0"/>
              </a:rPr>
              <a:t>Synthetic media</a:t>
            </a:r>
            <a:r>
              <a:rPr lang="en-IN" sz="1800" dirty="0">
                <a:latin typeface="Times New Roman" panose="02020603050405020304" pitchFamily="18" charset="0"/>
                <a:cs typeface="Times New Roman" panose="02020603050405020304" pitchFamily="18" charset="0"/>
              </a:rPr>
              <a:t>: Synthetic media is a type of chemically defined media and is produced from pure chemical substances. A defined media refers to a medium having a known concentration of ingredients, like sugar (glucose or glycerol) and nitrogen source (such as ammonium salt or nitrate as inorganic nitrogen). It is generally used in scientific research,</a:t>
            </a:r>
            <a:r>
              <a:rPr lang="en-IN" sz="1800" dirty="0"/>
              <a:t> </a:t>
            </a:r>
            <a:r>
              <a:rPr lang="en-IN" sz="1800" dirty="0">
                <a:latin typeface="Times New Roman" panose="02020603050405020304" pitchFamily="18" charset="0"/>
                <a:cs typeface="Times New Roman" panose="02020603050405020304" pitchFamily="18" charset="0"/>
              </a:rPr>
              <a:t>and an example is </a:t>
            </a:r>
            <a:r>
              <a:rPr lang="en-IN" sz="1800" dirty="0" err="1">
                <a:latin typeface="Times New Roman" panose="02020603050405020304" pitchFamily="18" charset="0"/>
                <a:cs typeface="Times New Roman" panose="02020603050405020304" pitchFamily="18" charset="0"/>
              </a:rPr>
              <a:t>Czapek</a:t>
            </a:r>
            <a:r>
              <a:rPr lang="en-IN" sz="1800" dirty="0">
                <a:latin typeface="Times New Roman" panose="02020603050405020304" pitchFamily="18" charset="0"/>
                <a:cs typeface="Times New Roman" panose="02020603050405020304" pitchFamily="18" charset="0"/>
              </a:rPr>
              <a:t> </a:t>
            </a:r>
            <a:r>
              <a:rPr lang="en-IN" sz="1800" dirty="0" err="1">
                <a:latin typeface="Times New Roman" panose="02020603050405020304" pitchFamily="18" charset="0"/>
                <a:cs typeface="Times New Roman" panose="02020603050405020304" pitchFamily="18" charset="0"/>
              </a:rPr>
              <a:t>Dox</a:t>
            </a:r>
            <a:r>
              <a:rPr lang="en-IN" sz="1800" dirty="0">
                <a:latin typeface="Times New Roman" panose="02020603050405020304" pitchFamily="18" charset="0"/>
                <a:cs typeface="Times New Roman" panose="02020603050405020304" pitchFamily="18" charset="0"/>
              </a:rPr>
              <a:t> Medium.</a:t>
            </a:r>
            <a:endParaRPr lang="en-IN"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763000" cy="6096000"/>
          </a:xfrm>
        </p:spPr>
        <p:txBody>
          <a:bodyPr>
            <a:normAutofit fontScale="92500" lnSpcReduction="20000"/>
          </a:bodyPr>
          <a:lstStyle/>
          <a:p>
            <a:pPr algn="just">
              <a:lnSpc>
                <a:spcPct val="150000"/>
              </a:lnSpc>
            </a:pPr>
            <a:r>
              <a:rPr lang="en-IN" dirty="0">
                <a:solidFill>
                  <a:srgbClr val="FFFF00"/>
                </a:solidFill>
                <a:latin typeface="Times New Roman" panose="02020603050405020304" pitchFamily="18" charset="0"/>
                <a:cs typeface="Times New Roman" panose="02020603050405020304" pitchFamily="18" charset="0"/>
              </a:rPr>
              <a:t>Classification of culture media based on application/chemical </a:t>
            </a:r>
            <a:r>
              <a:rPr lang="en-IN" dirty="0" smtClean="0">
                <a:solidFill>
                  <a:srgbClr val="FFFF00"/>
                </a:solidFill>
                <a:latin typeface="Times New Roman" panose="02020603050405020304" pitchFamily="18" charset="0"/>
                <a:cs typeface="Times New Roman" panose="02020603050405020304" pitchFamily="18" charset="0"/>
              </a:rPr>
              <a:t>composition</a:t>
            </a:r>
            <a:endParaRPr lang="en-IN" dirty="0" smtClean="0">
              <a:solidFill>
                <a:srgbClr val="FFFF00"/>
              </a:solidFill>
              <a:latin typeface="Times New Roman" panose="02020603050405020304" pitchFamily="18" charset="0"/>
              <a:cs typeface="Times New Roman" panose="02020603050405020304" pitchFamily="18" charset="0"/>
            </a:endParaRPr>
          </a:p>
          <a:p>
            <a:pPr marL="0" indent="0" algn="just">
              <a:lnSpc>
                <a:spcPct val="150000"/>
              </a:lnSpc>
              <a:buNone/>
            </a:pPr>
            <a:r>
              <a:rPr lang="en-IN" b="1" u="sng" dirty="0">
                <a:latin typeface="Times New Roman" panose="02020603050405020304" pitchFamily="18" charset="0"/>
                <a:cs typeface="Times New Roman" panose="02020603050405020304" pitchFamily="18" charset="0"/>
              </a:rPr>
              <a:t>Basal media</a:t>
            </a:r>
            <a:r>
              <a:rPr lang="en-IN" dirty="0">
                <a:latin typeface="Times New Roman" panose="02020603050405020304" pitchFamily="18" charset="0"/>
                <a:cs typeface="Times New Roman" panose="02020603050405020304" pitchFamily="18" charset="0"/>
              </a:rPr>
              <a:t>: These are routinely used simple media having carbon and nitrogen sources that boost the growth of many microorganisms. They are also known as general-purpose media and are considered non-selective media. Examples are nutrient broth, nutrient agar, and peptone water</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b="1" u="sng" dirty="0">
                <a:latin typeface="Times New Roman" panose="02020603050405020304" pitchFamily="18" charset="0"/>
                <a:cs typeface="Times New Roman" panose="02020603050405020304" pitchFamily="18" charset="0"/>
              </a:rPr>
              <a:t>Enriched media</a:t>
            </a:r>
            <a:r>
              <a:rPr lang="en-IN" dirty="0">
                <a:latin typeface="Times New Roman" panose="02020603050405020304" pitchFamily="18" charset="0"/>
                <a:cs typeface="Times New Roman" panose="02020603050405020304" pitchFamily="18" charset="0"/>
              </a:rPr>
              <a:t>: This media is prepared by adding additional substances like blood, serum, or egg yolk in the basal medium. It’s used to grow fastidious microorganisms as they require additional nutrients and growth-promoting </a:t>
            </a:r>
            <a:r>
              <a:rPr lang="en-IN" dirty="0" smtClean="0">
                <a:latin typeface="Times New Roman" panose="02020603050405020304" pitchFamily="18" charset="0"/>
                <a:cs typeface="Times New Roman" panose="02020603050405020304" pitchFamily="18" charset="0"/>
              </a:rPr>
              <a:t>substances. Examples </a:t>
            </a:r>
            <a:r>
              <a:rPr lang="en-IN" dirty="0">
                <a:latin typeface="Times New Roman" panose="02020603050405020304" pitchFamily="18" charset="0"/>
                <a:cs typeface="Times New Roman" panose="02020603050405020304" pitchFamily="18" charset="0"/>
              </a:rPr>
              <a:t>are chocolate agar, blood agar, and </a:t>
            </a:r>
            <a:r>
              <a:rPr lang="en-IN" dirty="0" err="1">
                <a:latin typeface="Times New Roman" panose="02020603050405020304" pitchFamily="18" charset="0"/>
                <a:cs typeface="Times New Roman" panose="02020603050405020304" pitchFamily="18" charset="0"/>
              </a:rPr>
              <a:t>Loeffler’s</a:t>
            </a:r>
            <a:r>
              <a:rPr lang="en-IN" dirty="0">
                <a:latin typeface="Times New Roman" panose="02020603050405020304" pitchFamily="18" charset="0"/>
                <a:cs typeface="Times New Roman" panose="02020603050405020304" pitchFamily="18" charset="0"/>
              </a:rPr>
              <a:t> serum slope</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b="1" u="sng" dirty="0">
                <a:latin typeface="Times New Roman" panose="02020603050405020304" pitchFamily="18" charset="0"/>
                <a:cs typeface="Times New Roman" panose="02020603050405020304" pitchFamily="18" charset="0"/>
              </a:rPr>
              <a:t>Selective media</a:t>
            </a:r>
            <a:r>
              <a:rPr lang="en-IN" dirty="0">
                <a:latin typeface="Times New Roman" panose="02020603050405020304" pitchFamily="18" charset="0"/>
                <a:cs typeface="Times New Roman" panose="02020603050405020304" pitchFamily="18" charset="0"/>
              </a:rPr>
              <a:t>: This media allows the growth of certain microbes while inhibiting the growth of others. It’s an agar-based medium. The selective growth of microbes is decided by adding substances like antibiotics, dyes, bile salts, or by pH adjustments</a:t>
            </a:r>
            <a:r>
              <a:rPr lang="en-IN" dirty="0" smtClean="0">
                <a:latin typeface="Times New Roman" panose="02020603050405020304" pitchFamily="18" charset="0"/>
                <a:cs typeface="Times New Roman" panose="02020603050405020304" pitchFamily="18" charset="0"/>
              </a:rPr>
              <a:t>. Examples are </a:t>
            </a:r>
            <a:r>
              <a:rPr lang="en-IN" dirty="0" err="1">
                <a:latin typeface="Times New Roman" panose="02020603050405020304" pitchFamily="18" charset="0"/>
                <a:cs typeface="Times New Roman" panose="02020603050405020304" pitchFamily="18" charset="0"/>
              </a:rPr>
              <a:t>MacConkey’s</a:t>
            </a:r>
            <a:r>
              <a:rPr lang="en-IN" dirty="0">
                <a:latin typeface="Times New Roman" panose="02020603050405020304" pitchFamily="18" charset="0"/>
                <a:cs typeface="Times New Roman" panose="02020603050405020304" pitchFamily="18" charset="0"/>
              </a:rPr>
              <a:t> Agar, </a:t>
            </a:r>
            <a:r>
              <a:rPr lang="en-IN" dirty="0" err="1">
                <a:latin typeface="Times New Roman" panose="02020603050405020304" pitchFamily="18" charset="0"/>
                <a:cs typeface="Times New Roman" panose="02020603050405020304" pitchFamily="18" charset="0"/>
              </a:rPr>
              <a:t>Mannitol</a:t>
            </a:r>
            <a:r>
              <a:rPr lang="en-IN" dirty="0">
                <a:latin typeface="Times New Roman" panose="02020603050405020304" pitchFamily="18" charset="0"/>
                <a:cs typeface="Times New Roman" panose="02020603050405020304" pitchFamily="18" charset="0"/>
              </a:rPr>
              <a:t> Salt </a:t>
            </a:r>
            <a:r>
              <a:rPr lang="en-IN" dirty="0" smtClean="0">
                <a:latin typeface="Times New Roman" panose="02020603050405020304" pitchFamily="18" charset="0"/>
                <a:cs typeface="Times New Roman" panose="02020603050405020304" pitchFamily="18" charset="0"/>
              </a:rPr>
              <a:t>Agar.</a:t>
            </a:r>
            <a:endParaRPr lang="en-IN"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562600"/>
          </a:xfrm>
        </p:spPr>
        <p:txBody>
          <a:bodyPr>
            <a:normAutofit fontScale="92500" lnSpcReduction="10000"/>
          </a:bodyPr>
          <a:lstStyle/>
          <a:p>
            <a:pPr algn="just">
              <a:lnSpc>
                <a:spcPct val="150000"/>
              </a:lnSpc>
            </a:pPr>
            <a:r>
              <a:rPr lang="en-IN" b="1" u="sng" dirty="0">
                <a:latin typeface="Times New Roman" panose="02020603050405020304" pitchFamily="18" charset="0"/>
                <a:cs typeface="Times New Roman" panose="02020603050405020304" pitchFamily="18" charset="0"/>
              </a:rPr>
              <a:t>Enrichment media</a:t>
            </a:r>
            <a:r>
              <a:rPr lang="en-IN" b="1"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It’s a liquid medium, used to increase the relative concentration of certain microbes before culturing them on a solid medium plate. </a:t>
            </a:r>
            <a:r>
              <a:rPr lang="en-IN" dirty="0" smtClean="0">
                <a:latin typeface="Times New Roman" panose="02020603050405020304" pitchFamily="18" charset="0"/>
                <a:cs typeface="Times New Roman" panose="02020603050405020304" pitchFamily="18" charset="0"/>
              </a:rPr>
              <a:t>Examples </a:t>
            </a:r>
            <a:r>
              <a:rPr lang="en-IN" dirty="0">
                <a:latin typeface="Times New Roman" panose="02020603050405020304" pitchFamily="18" charset="0"/>
                <a:cs typeface="Times New Roman" panose="02020603050405020304" pitchFamily="18" charset="0"/>
              </a:rPr>
              <a:t>are selenite F </a:t>
            </a:r>
            <a:r>
              <a:rPr lang="en-IN" dirty="0" smtClean="0">
                <a:latin typeface="Times New Roman" panose="02020603050405020304" pitchFamily="18" charset="0"/>
                <a:cs typeface="Times New Roman" panose="02020603050405020304" pitchFamily="18" charset="0"/>
              </a:rPr>
              <a:t>broth, </a:t>
            </a:r>
            <a:r>
              <a:rPr lang="en-IN" dirty="0" err="1">
                <a:latin typeface="Times New Roman" panose="02020603050405020304" pitchFamily="18" charset="0"/>
                <a:cs typeface="Times New Roman" panose="02020603050405020304" pitchFamily="18" charset="0"/>
              </a:rPr>
              <a:t>tetrathionate</a:t>
            </a:r>
            <a:r>
              <a:rPr lang="en-IN" dirty="0">
                <a:latin typeface="Times New Roman" panose="02020603050405020304" pitchFamily="18" charset="0"/>
                <a:cs typeface="Times New Roman" panose="02020603050405020304" pitchFamily="18" charset="0"/>
              </a:rPr>
              <a:t> broth, and alkaline peptone water</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b="1" u="sng" dirty="0">
                <a:latin typeface="Times New Roman" panose="02020603050405020304" pitchFamily="18" charset="0"/>
                <a:cs typeface="Times New Roman" panose="02020603050405020304" pitchFamily="18" charset="0"/>
              </a:rPr>
              <a:t>Differential or indicator media</a:t>
            </a:r>
            <a:r>
              <a:rPr lang="en-IN" dirty="0">
                <a:latin typeface="Times New Roman" panose="02020603050405020304" pitchFamily="18" charset="0"/>
                <a:cs typeface="Times New Roman" panose="02020603050405020304" pitchFamily="18" charset="0"/>
              </a:rPr>
              <a:t>: It contains certain indicators like dyes or metabolic substrates in the medium composition which gives different </a:t>
            </a:r>
            <a:r>
              <a:rPr lang="en-IN" dirty="0" err="1">
                <a:latin typeface="Times New Roman" panose="02020603050405020304" pitchFamily="18" charset="0"/>
                <a:cs typeface="Times New Roman" panose="02020603050405020304" pitchFamily="18" charset="0"/>
              </a:rPr>
              <a:t>colors</a:t>
            </a:r>
            <a:r>
              <a:rPr lang="en-IN" dirty="0">
                <a:latin typeface="Times New Roman" panose="02020603050405020304" pitchFamily="18" charset="0"/>
                <a:cs typeface="Times New Roman" panose="02020603050405020304" pitchFamily="18" charset="0"/>
              </a:rPr>
              <a:t> to colonies of different microbial species when they utilize or react with these components</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b="1" u="sng" dirty="0">
                <a:latin typeface="Times New Roman" panose="02020603050405020304" pitchFamily="18" charset="0"/>
                <a:cs typeface="Times New Roman" panose="02020603050405020304" pitchFamily="18" charset="0"/>
              </a:rPr>
              <a:t>Transport media</a:t>
            </a:r>
            <a:r>
              <a:rPr lang="en-IN" dirty="0">
                <a:latin typeface="Times New Roman" panose="02020603050405020304" pitchFamily="18" charset="0"/>
                <a:cs typeface="Times New Roman" panose="02020603050405020304" pitchFamily="18" charset="0"/>
              </a:rPr>
              <a:t>: Transport media are useful for clinical specimens which are required to be transferred immediately to labs to maintain the viability of potential pathogens and to prevent overgrowth of commensals or contaminating microorganisms</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b="1" u="sng" dirty="0">
                <a:latin typeface="Times New Roman" panose="02020603050405020304" pitchFamily="18" charset="0"/>
                <a:cs typeface="Times New Roman" panose="02020603050405020304" pitchFamily="18" charset="0"/>
              </a:rPr>
              <a:t>Anaerobic media</a:t>
            </a:r>
            <a:r>
              <a:rPr lang="en-IN" dirty="0">
                <a:latin typeface="Times New Roman" panose="02020603050405020304" pitchFamily="18" charset="0"/>
                <a:cs typeface="Times New Roman" panose="02020603050405020304" pitchFamily="18" charset="0"/>
              </a:rPr>
              <a:t>: This media is for anaerobic bacteria which require low oxygen levels, extra nutrients, and reduced oxidation-reduction potential. </a:t>
            </a:r>
            <a:endParaRPr lang="en-IN"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57200"/>
            <a:ext cx="4724400" cy="6248400"/>
          </a:xfrm>
        </p:spPr>
        <p:txBody>
          <a:bodyPr>
            <a:normAutofit/>
          </a:bodyPr>
          <a:lstStyle/>
          <a:p>
            <a:pPr marL="0" indent="0">
              <a:buNone/>
            </a:pPr>
            <a:r>
              <a:rPr lang="en-IN" b="1" u="sng" dirty="0" smtClean="0">
                <a:solidFill>
                  <a:srgbClr val="FFFF00"/>
                </a:solidFill>
              </a:rPr>
              <a:t>STARTER CULTURE</a:t>
            </a:r>
            <a:endParaRPr lang="en-IN" b="1" u="sng" dirty="0" smtClean="0">
              <a:solidFill>
                <a:srgbClr val="FFFF00"/>
              </a:solidFill>
            </a:endParaRPr>
          </a:p>
          <a:p>
            <a:pPr algn="just">
              <a:lnSpc>
                <a:spcPct val="150000"/>
              </a:lnSpc>
            </a:pPr>
            <a:r>
              <a:rPr lang="en-IN" b="1" dirty="0">
                <a:solidFill>
                  <a:srgbClr val="FFFF00"/>
                </a:solidFill>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A starter culture is a microbial culture which actually performs fermentation</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Starter preparations assist the beginning of the fermentation process in preparation of various foods and fermented drinks. A number of bacterial and other microbial strains have been used either in single or in combination for producing the desired effect in the finished product</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endParaRPr lang="en-IN"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1"/>
          <a:stretch>
            <a:fillRect/>
          </a:stretch>
        </p:blipFill>
        <p:spPr>
          <a:xfrm>
            <a:off x="5029200" y="2209800"/>
            <a:ext cx="3748472" cy="3048000"/>
          </a:xfrm>
          <a:prstGeom prst="rect">
            <a:avLst/>
          </a:prstGeom>
        </p:spPr>
      </p:pic>
      <p:sp>
        <p:nvSpPr>
          <p:cNvPr id="7" name="Rectangle 6"/>
          <p:cNvSpPr/>
          <p:nvPr/>
        </p:nvSpPr>
        <p:spPr>
          <a:xfrm>
            <a:off x="5329292" y="5268036"/>
            <a:ext cx="3448380" cy="369332"/>
          </a:xfrm>
          <a:prstGeom prst="rect">
            <a:avLst/>
          </a:prstGeom>
        </p:spPr>
        <p:txBody>
          <a:bodyPr wrap="none">
            <a:spAutoFit/>
          </a:bodyPr>
          <a:lstStyle/>
          <a:p>
            <a:r>
              <a:rPr lang="en-IN" dirty="0" smtClean="0">
                <a:latin typeface="Times New Roman" panose="02020603050405020304" pitchFamily="18" charset="0"/>
                <a:cs typeface="Times New Roman" panose="02020603050405020304" pitchFamily="18" charset="0"/>
              </a:rPr>
              <a:t>Starter culture for </a:t>
            </a:r>
            <a:r>
              <a:rPr lang="en-IN" dirty="0" err="1" smtClean="0">
                <a:latin typeface="Times New Roman" panose="02020603050405020304" pitchFamily="18" charset="0"/>
                <a:cs typeface="Times New Roman" panose="02020603050405020304" pitchFamily="18" charset="0"/>
              </a:rPr>
              <a:t>dahi</a:t>
            </a:r>
            <a:r>
              <a:rPr lang="en-IN" dirty="0" smtClean="0">
                <a:latin typeface="Times New Roman" panose="02020603050405020304" pitchFamily="18" charset="0"/>
                <a:cs typeface="Times New Roman" panose="02020603050405020304" pitchFamily="18" charset="0"/>
              </a:rPr>
              <a:t> preparation </a:t>
            </a:r>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extLst>
              <a:ext uri="{BEBA8EAE-BF5A-486C-A8C5-ECC9F3942E4B}">
                <a14:imgProps xmlns:a14="http://schemas.microsoft.com/office/drawing/2010/main">
                  <a14:imgLayer r:embed="rId2">
                    <a14:imgEffect>
                      <a14:colorTemperature colorTemp="4700"/>
                    </a14:imgEffect>
                  </a14:imgLayer>
                </a14:imgProps>
              </a:ext>
            </a:extLst>
          </a:blip>
          <a:stretch>
            <a:fillRect/>
          </a:stretch>
        </p:blipFill>
        <p:spPr>
          <a:xfrm>
            <a:off x="152400" y="304800"/>
            <a:ext cx="8875291" cy="613580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610600" cy="6248400"/>
          </a:xfrm>
        </p:spPr>
        <p:txBody>
          <a:bodyPr>
            <a:normAutofit fontScale="92500" lnSpcReduction="20000"/>
          </a:bodyPr>
          <a:lstStyle/>
          <a:p>
            <a:pPr marL="0" indent="0" algn="ctr">
              <a:lnSpc>
                <a:spcPct val="150000"/>
              </a:lnSpc>
              <a:buNone/>
            </a:pPr>
            <a:r>
              <a:rPr lang="en-IN" b="1" u="sng" dirty="0" smtClean="0">
                <a:latin typeface="Times New Roman" panose="02020603050405020304" pitchFamily="18" charset="0"/>
                <a:cs typeface="Times New Roman" panose="02020603050405020304" pitchFamily="18" charset="0"/>
              </a:rPr>
              <a:t>PROPAGATION</a:t>
            </a:r>
            <a:endParaRPr lang="en-IN" b="1" u="sng"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dirty="0" smtClean="0">
                <a:latin typeface="Times New Roman" panose="02020603050405020304" pitchFamily="18" charset="0"/>
                <a:cs typeface="Times New Roman" panose="02020603050405020304" pitchFamily="18" charset="0"/>
              </a:rPr>
              <a:t>Starter Propagation Is the </a:t>
            </a:r>
            <a:r>
              <a:rPr lang="en-IN" dirty="0">
                <a:latin typeface="Times New Roman" panose="02020603050405020304" pitchFamily="18" charset="0"/>
                <a:cs typeface="Times New Roman" panose="02020603050405020304" pitchFamily="18" charset="0"/>
              </a:rPr>
              <a:t>most important operation of the quality control unit </a:t>
            </a:r>
            <a:r>
              <a:rPr lang="en-IN" dirty="0" smtClean="0">
                <a:latin typeface="Times New Roman" panose="02020603050405020304" pitchFamily="18" charset="0"/>
                <a:cs typeface="Times New Roman" panose="02020603050405020304" pitchFamily="18" charset="0"/>
              </a:rPr>
              <a:t>of the processing as </a:t>
            </a:r>
            <a:r>
              <a:rPr lang="en-IN" dirty="0">
                <a:latin typeface="Times New Roman" panose="02020603050405020304" pitchFamily="18" charset="0"/>
                <a:cs typeface="Times New Roman" panose="02020603050405020304" pitchFamily="18" charset="0"/>
              </a:rPr>
              <a:t>the quality of starter is having a direct bearing on the quality of finished product. The main aim of propagation is to maintain pure cultures and activate cultures without any loss of viability . The culture organisms are preserved in small quantities known </a:t>
            </a:r>
            <a:r>
              <a:rPr lang="en-IN" dirty="0" smtClean="0">
                <a:latin typeface="Times New Roman" panose="02020603050405020304" pitchFamily="18" charset="0"/>
                <a:cs typeface="Times New Roman" panose="02020603050405020304" pitchFamily="18" charset="0"/>
              </a:rPr>
              <a:t>as ‘</a:t>
            </a:r>
            <a:r>
              <a:rPr lang="en-IN" dirty="0">
                <a:latin typeface="Times New Roman" panose="02020603050405020304" pitchFamily="18" charset="0"/>
                <a:cs typeface="Times New Roman" panose="02020603050405020304" pitchFamily="18" charset="0"/>
              </a:rPr>
              <a:t>stock cultures’. </a:t>
            </a:r>
            <a:endParaRPr lang="en-IN"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dirty="0">
                <a:latin typeface="Times New Roman" panose="02020603050405020304" pitchFamily="18" charset="0"/>
                <a:cs typeface="Times New Roman" panose="02020603050405020304" pitchFamily="18" charset="0"/>
              </a:rPr>
              <a:t>An active starter must have the following characteristics</a:t>
            </a:r>
            <a:endParaRPr lang="en-IN" dirty="0">
              <a:latin typeface="Times New Roman" panose="02020603050405020304" pitchFamily="18" charset="0"/>
              <a:cs typeface="Times New Roman" panose="02020603050405020304" pitchFamily="18" charset="0"/>
            </a:endParaRPr>
          </a:p>
          <a:p>
            <a:pPr marL="0" indent="0" algn="just">
              <a:lnSpc>
                <a:spcPct val="150000"/>
              </a:lnSpc>
              <a:buNone/>
            </a:pPr>
            <a:r>
              <a:rPr lang="en-IN" dirty="0" smtClean="0">
                <a:latin typeface="Times New Roman" panose="02020603050405020304" pitchFamily="18" charset="0"/>
                <a:cs typeface="Times New Roman" panose="02020603050405020304" pitchFamily="18" charset="0"/>
              </a:rPr>
              <a:t>1</a:t>
            </a:r>
            <a:r>
              <a:rPr lang="en-IN" dirty="0">
                <a:latin typeface="Times New Roman" panose="02020603050405020304" pitchFamily="18" charset="0"/>
                <a:cs typeface="Times New Roman" panose="02020603050405020304" pitchFamily="18" charset="0"/>
              </a:rPr>
              <a:t>. Must be </a:t>
            </a:r>
            <a:r>
              <a:rPr lang="en-IN" dirty="0" smtClean="0">
                <a:latin typeface="Times New Roman" panose="02020603050405020304" pitchFamily="18" charset="0"/>
                <a:cs typeface="Times New Roman" panose="02020603050405020304" pitchFamily="18" charset="0"/>
              </a:rPr>
              <a:t>active</a:t>
            </a:r>
            <a:endParaRPr lang="en-IN" dirty="0">
              <a:latin typeface="Times New Roman" panose="02020603050405020304" pitchFamily="18" charset="0"/>
              <a:cs typeface="Times New Roman" panose="02020603050405020304" pitchFamily="18" charset="0"/>
            </a:endParaRPr>
          </a:p>
          <a:p>
            <a:pPr marL="0" indent="0" algn="just">
              <a:lnSpc>
                <a:spcPct val="150000"/>
              </a:lnSpc>
              <a:buNone/>
            </a:pPr>
            <a:r>
              <a:rPr lang="en-IN" dirty="0">
                <a:latin typeface="Times New Roman" panose="02020603050405020304" pitchFamily="18" charset="0"/>
                <a:cs typeface="Times New Roman" panose="02020603050405020304" pitchFamily="18" charset="0"/>
              </a:rPr>
              <a:t>2. Must contain maximum number of viable organisms</a:t>
            </a:r>
            <a:endParaRPr lang="en-IN" dirty="0">
              <a:latin typeface="Times New Roman" panose="02020603050405020304" pitchFamily="18" charset="0"/>
              <a:cs typeface="Times New Roman" panose="02020603050405020304" pitchFamily="18" charset="0"/>
            </a:endParaRPr>
          </a:p>
          <a:p>
            <a:pPr marL="0" indent="0" algn="just">
              <a:lnSpc>
                <a:spcPct val="150000"/>
              </a:lnSpc>
              <a:buNone/>
            </a:pPr>
            <a:r>
              <a:rPr lang="en-IN" dirty="0" smtClean="0">
                <a:latin typeface="Times New Roman" panose="02020603050405020304" pitchFamily="18" charset="0"/>
                <a:cs typeface="Times New Roman" panose="02020603050405020304" pitchFamily="18" charset="0"/>
              </a:rPr>
              <a:t>3</a:t>
            </a:r>
            <a:r>
              <a:rPr lang="en-IN" dirty="0">
                <a:latin typeface="Times New Roman" panose="02020603050405020304" pitchFamily="18" charset="0"/>
                <a:cs typeface="Times New Roman" panose="02020603050405020304" pitchFamily="18" charset="0"/>
              </a:rPr>
              <a:t>. Must be free from contaminants</a:t>
            </a:r>
            <a:endParaRPr lang="en-IN" dirty="0">
              <a:latin typeface="Times New Roman" panose="02020603050405020304" pitchFamily="18" charset="0"/>
              <a:cs typeface="Times New Roman" panose="02020603050405020304" pitchFamily="18" charset="0"/>
            </a:endParaRPr>
          </a:p>
          <a:p>
            <a:pPr marL="0" indent="0" algn="just">
              <a:lnSpc>
                <a:spcPct val="150000"/>
              </a:lnSpc>
              <a:buNone/>
            </a:pPr>
            <a:r>
              <a:rPr lang="en-IN" dirty="0">
                <a:latin typeface="Times New Roman" panose="02020603050405020304" pitchFamily="18" charset="0"/>
                <a:cs typeface="Times New Roman" panose="02020603050405020304" pitchFamily="18" charset="0"/>
              </a:rPr>
              <a:t>To </a:t>
            </a:r>
            <a:r>
              <a:rPr lang="en-IN" dirty="0" smtClean="0">
                <a:latin typeface="Times New Roman" panose="02020603050405020304" pitchFamily="18" charset="0"/>
                <a:cs typeface="Times New Roman" panose="02020603050405020304" pitchFamily="18" charset="0"/>
              </a:rPr>
              <a:t>obtain active qualities </a:t>
            </a:r>
            <a:r>
              <a:rPr lang="en-IN" dirty="0">
                <a:latin typeface="Times New Roman" panose="02020603050405020304" pitchFamily="18" charset="0"/>
                <a:cs typeface="Times New Roman" panose="02020603050405020304" pitchFamily="18" charset="0"/>
              </a:rPr>
              <a:t>of culture</a:t>
            </a:r>
            <a:endParaRPr lang="en-IN" dirty="0">
              <a:latin typeface="Times New Roman" panose="02020603050405020304" pitchFamily="18" charset="0"/>
              <a:cs typeface="Times New Roman" panose="02020603050405020304" pitchFamily="18" charset="0"/>
            </a:endParaRPr>
          </a:p>
          <a:p>
            <a:pPr marL="0" indent="0" algn="just">
              <a:lnSpc>
                <a:spcPct val="150000"/>
              </a:lnSpc>
              <a:buNone/>
            </a:pPr>
            <a:r>
              <a:rPr lang="en-IN" dirty="0" smtClean="0">
                <a:latin typeface="Times New Roman" panose="02020603050405020304" pitchFamily="18" charset="0"/>
                <a:cs typeface="Times New Roman" panose="02020603050405020304" pitchFamily="18" charset="0"/>
              </a:rPr>
              <a:t>1</a:t>
            </a:r>
            <a:r>
              <a:rPr lang="en-IN" dirty="0">
                <a:latin typeface="Times New Roman" panose="02020603050405020304" pitchFamily="18" charset="0"/>
                <a:cs typeface="Times New Roman" panose="02020603050405020304" pitchFamily="18" charset="0"/>
              </a:rPr>
              <a:t>. The inoculum (Inoculation) is carried out under aseptic conditions</a:t>
            </a:r>
            <a:endParaRPr lang="en-IN" dirty="0">
              <a:latin typeface="Times New Roman" panose="02020603050405020304" pitchFamily="18" charset="0"/>
              <a:cs typeface="Times New Roman" panose="02020603050405020304" pitchFamily="18" charset="0"/>
            </a:endParaRPr>
          </a:p>
          <a:p>
            <a:pPr marL="0" indent="0" algn="just">
              <a:lnSpc>
                <a:spcPct val="150000"/>
              </a:lnSpc>
              <a:buNone/>
            </a:pPr>
            <a:r>
              <a:rPr lang="en-IN" dirty="0" smtClean="0">
                <a:latin typeface="Times New Roman" panose="02020603050405020304" pitchFamily="18" charset="0"/>
                <a:cs typeface="Times New Roman" panose="02020603050405020304" pitchFamily="18" charset="0"/>
              </a:rPr>
              <a:t>2</a:t>
            </a:r>
            <a:r>
              <a:rPr lang="en-IN" dirty="0">
                <a:latin typeface="Times New Roman" panose="02020603050405020304" pitchFamily="18" charset="0"/>
                <a:cs typeface="Times New Roman" panose="02020603050405020304" pitchFamily="18" charset="0"/>
              </a:rPr>
              <a:t>. Growth is initiated in a sterile medium</a:t>
            </a:r>
            <a:endParaRPr lang="en-IN"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553200"/>
          </a:xfrm>
        </p:spPr>
        <p:txBody>
          <a:bodyPr>
            <a:noAutofit/>
          </a:bodyPr>
          <a:lstStyle/>
          <a:p>
            <a:pPr marL="0" indent="0" algn="just">
              <a:lnSpc>
                <a:spcPct val="150000"/>
              </a:lnSpc>
              <a:buNone/>
            </a:pPr>
            <a:r>
              <a:rPr lang="en-IN" sz="1600" b="1" u="sng" dirty="0" smtClean="0">
                <a:latin typeface="Times New Roman" panose="02020603050405020304" pitchFamily="18" charset="0"/>
                <a:cs typeface="Times New Roman" panose="02020603050405020304" pitchFamily="18" charset="0"/>
              </a:rPr>
              <a:t>Traditional Method of starter culture propagation</a:t>
            </a:r>
            <a:endParaRPr lang="en-IN" sz="1600" b="1" u="sng" dirty="0" smtClean="0">
              <a:latin typeface="Times New Roman" panose="02020603050405020304" pitchFamily="18" charset="0"/>
              <a:cs typeface="Times New Roman" panose="02020603050405020304" pitchFamily="18" charset="0"/>
            </a:endParaRPr>
          </a:p>
          <a:p>
            <a:pPr algn="just">
              <a:lnSpc>
                <a:spcPct val="150000"/>
              </a:lnSpc>
            </a:pPr>
            <a:r>
              <a:rPr lang="en-IN" sz="1600" dirty="0">
                <a:latin typeface="Times New Roman" panose="02020603050405020304" pitchFamily="18" charset="0"/>
                <a:cs typeface="Times New Roman" panose="02020603050405020304" pitchFamily="18" charset="0"/>
              </a:rPr>
              <a:t>I</a:t>
            </a:r>
            <a:r>
              <a:rPr lang="en-IN" sz="1600" dirty="0" smtClean="0">
                <a:latin typeface="Times New Roman" panose="02020603050405020304" pitchFamily="18" charset="0"/>
                <a:cs typeface="Times New Roman" panose="02020603050405020304" pitchFamily="18" charset="0"/>
              </a:rPr>
              <a:t>n this method the starter are propagated in the laboratory itself taking the stock cultures which are in in-active state or dormant state. Commercial manufacturers provide starter cultures in lyophilized (freeze-dried), frozen or spray-dried forms. These cultures cannot be added directly in the product to initiate fermentation process because they are in an in-active state. They need to be brought in to active form and also scale up to prepare bulk quantities.</a:t>
            </a:r>
            <a:endParaRPr lang="en-IN" sz="1600" dirty="0" smtClean="0">
              <a:latin typeface="Times New Roman" panose="02020603050405020304" pitchFamily="18" charset="0"/>
              <a:cs typeface="Times New Roman" panose="02020603050405020304" pitchFamily="18" charset="0"/>
            </a:endParaRPr>
          </a:p>
          <a:p>
            <a:pPr algn="just">
              <a:lnSpc>
                <a:spcPct val="150000"/>
              </a:lnSpc>
            </a:pPr>
            <a:r>
              <a:rPr lang="en-IN" sz="1600" dirty="0" smtClean="0">
                <a:latin typeface="Times New Roman" panose="02020603050405020304" pitchFamily="18" charset="0"/>
                <a:cs typeface="Times New Roman" panose="02020603050405020304" pitchFamily="18" charset="0"/>
              </a:rPr>
              <a:t>Stock culture: can be obtained from Research establishments, </a:t>
            </a:r>
            <a:r>
              <a:rPr lang="en-IN" sz="1600" dirty="0">
                <a:latin typeface="Times New Roman" panose="02020603050405020304" pitchFamily="18" charset="0"/>
                <a:cs typeface="Times New Roman" panose="02020603050405020304" pitchFamily="18" charset="0"/>
              </a:rPr>
              <a:t>Educational colleges, Cultural stock </a:t>
            </a:r>
            <a:r>
              <a:rPr lang="en-IN" sz="1600" dirty="0" smtClean="0">
                <a:latin typeface="Times New Roman" panose="02020603050405020304" pitchFamily="18" charset="0"/>
                <a:cs typeface="Times New Roman" panose="02020603050405020304" pitchFamily="18" charset="0"/>
              </a:rPr>
              <a:t>Organizations, Commercial </a:t>
            </a:r>
            <a:r>
              <a:rPr lang="en-IN" sz="1600" dirty="0">
                <a:latin typeface="Times New Roman" panose="02020603050405020304" pitchFamily="18" charset="0"/>
                <a:cs typeface="Times New Roman" panose="02020603050405020304" pitchFamily="18" charset="0"/>
              </a:rPr>
              <a:t>manufacturers</a:t>
            </a:r>
            <a:endParaRPr lang="en-IN" sz="1600" dirty="0" smtClean="0">
              <a:latin typeface="Times New Roman" panose="02020603050405020304" pitchFamily="18" charset="0"/>
              <a:cs typeface="Times New Roman" panose="02020603050405020304" pitchFamily="18" charset="0"/>
            </a:endParaRPr>
          </a:p>
          <a:p>
            <a:pPr algn="just">
              <a:lnSpc>
                <a:spcPct val="150000"/>
              </a:lnSpc>
            </a:pPr>
            <a:r>
              <a:rPr lang="en-IN" sz="1600" dirty="0" smtClean="0">
                <a:latin typeface="Times New Roman" panose="02020603050405020304" pitchFamily="18" charset="0"/>
                <a:cs typeface="Times New Roman" panose="02020603050405020304" pitchFamily="18" charset="0"/>
              </a:rPr>
              <a:t>WDCM - The World Directory of collection of cultures of microorganisms.</a:t>
            </a:r>
            <a:endParaRPr lang="en-IN" sz="1600" dirty="0" smtClean="0">
              <a:latin typeface="Times New Roman" panose="02020603050405020304" pitchFamily="18" charset="0"/>
              <a:cs typeface="Times New Roman" panose="02020603050405020304" pitchFamily="18" charset="0"/>
            </a:endParaRPr>
          </a:p>
          <a:p>
            <a:pPr algn="just">
              <a:lnSpc>
                <a:spcPct val="150000"/>
              </a:lnSpc>
            </a:pPr>
            <a:r>
              <a:rPr lang="en-IN" sz="1600" dirty="0" smtClean="0">
                <a:latin typeface="Times New Roman" panose="02020603050405020304" pitchFamily="18" charset="0"/>
                <a:cs typeface="Times New Roman" panose="02020603050405020304" pitchFamily="18" charset="0"/>
              </a:rPr>
              <a:t>NCDC </a:t>
            </a:r>
            <a:r>
              <a:rPr lang="en-IN" sz="1600" dirty="0">
                <a:latin typeface="Times New Roman" panose="02020603050405020304" pitchFamily="18" charset="0"/>
                <a:cs typeface="Times New Roman" panose="02020603050405020304" pitchFamily="18" charset="0"/>
              </a:rPr>
              <a:t>- National Collection of dairy Culture- NDRI ,</a:t>
            </a:r>
            <a:r>
              <a:rPr lang="en-IN" sz="1600" dirty="0" err="1">
                <a:latin typeface="Times New Roman" panose="02020603050405020304" pitchFamily="18" charset="0"/>
                <a:cs typeface="Times New Roman" panose="02020603050405020304" pitchFamily="18" charset="0"/>
              </a:rPr>
              <a:t>Karnal</a:t>
            </a:r>
            <a:r>
              <a:rPr lang="en-IN" sz="1600" dirty="0" smtClean="0">
                <a:latin typeface="Times New Roman" panose="02020603050405020304" pitchFamily="18" charset="0"/>
                <a:cs typeface="Times New Roman" panose="02020603050405020304" pitchFamily="18" charset="0"/>
              </a:rPr>
              <a:t>.</a:t>
            </a:r>
            <a:endParaRPr lang="en-IN" sz="1600" dirty="0" smtClean="0">
              <a:latin typeface="Times New Roman" panose="02020603050405020304" pitchFamily="18" charset="0"/>
              <a:cs typeface="Times New Roman" panose="02020603050405020304" pitchFamily="18" charset="0"/>
            </a:endParaRPr>
          </a:p>
          <a:p>
            <a:pPr algn="just">
              <a:lnSpc>
                <a:spcPct val="150000"/>
              </a:lnSpc>
            </a:pPr>
            <a:r>
              <a:rPr lang="en-IN" sz="1600" dirty="0" smtClean="0">
                <a:latin typeface="Times New Roman" panose="02020603050405020304" pitchFamily="18" charset="0"/>
                <a:cs typeface="Times New Roman" panose="02020603050405020304" pitchFamily="18" charset="0"/>
              </a:rPr>
              <a:t>ATCC </a:t>
            </a:r>
            <a:r>
              <a:rPr lang="en-IN" sz="1600" dirty="0">
                <a:latin typeface="Times New Roman" panose="02020603050405020304" pitchFamily="18" charset="0"/>
                <a:cs typeface="Times New Roman" panose="02020603050405020304" pitchFamily="18" charset="0"/>
              </a:rPr>
              <a:t>-American Type Culture </a:t>
            </a:r>
            <a:r>
              <a:rPr lang="en-IN" sz="1600" dirty="0" err="1">
                <a:latin typeface="Times New Roman" panose="02020603050405020304" pitchFamily="18" charset="0"/>
                <a:cs typeface="Times New Roman" panose="02020603050405020304" pitchFamily="18" charset="0"/>
              </a:rPr>
              <a:t>CollectionECCO</a:t>
            </a:r>
            <a:r>
              <a:rPr lang="en-IN" sz="1600" dirty="0">
                <a:latin typeface="Times New Roman" panose="02020603050405020304" pitchFamily="18" charset="0"/>
                <a:cs typeface="Times New Roman" panose="02020603050405020304" pitchFamily="18" charset="0"/>
              </a:rPr>
              <a:t> - European Culture Collections Organization</a:t>
            </a:r>
            <a:endParaRPr lang="en-IN" sz="1600" dirty="0">
              <a:latin typeface="Times New Roman" panose="02020603050405020304" pitchFamily="18" charset="0"/>
              <a:cs typeface="Times New Roman" panose="02020603050405020304" pitchFamily="18" charset="0"/>
            </a:endParaRPr>
          </a:p>
          <a:p>
            <a:pPr algn="just">
              <a:lnSpc>
                <a:spcPct val="150000"/>
              </a:lnSpc>
            </a:pPr>
            <a:r>
              <a:rPr lang="en-IN" sz="1600" dirty="0" smtClean="0">
                <a:latin typeface="Times New Roman" panose="02020603050405020304" pitchFamily="18" charset="0"/>
                <a:cs typeface="Times New Roman" panose="02020603050405020304" pitchFamily="18" charset="0"/>
              </a:rPr>
              <a:t>NCFB </a:t>
            </a:r>
            <a:r>
              <a:rPr lang="en-IN" sz="1600" dirty="0">
                <a:latin typeface="Times New Roman" panose="02020603050405020304" pitchFamily="18" charset="0"/>
                <a:cs typeface="Times New Roman" panose="02020603050405020304" pitchFamily="18" charset="0"/>
              </a:rPr>
              <a:t>- National Collection of Food Bacteria-UK</a:t>
            </a:r>
            <a:endParaRPr lang="en-IN" sz="1600" dirty="0">
              <a:latin typeface="Times New Roman" panose="02020603050405020304" pitchFamily="18" charset="0"/>
              <a:cs typeface="Times New Roman" panose="02020603050405020304" pitchFamily="18" charset="0"/>
            </a:endParaRPr>
          </a:p>
          <a:p>
            <a:pPr algn="just">
              <a:lnSpc>
                <a:spcPct val="150000"/>
              </a:lnSpc>
            </a:pPr>
            <a:r>
              <a:rPr lang="en-IN" sz="1600" dirty="0" smtClean="0">
                <a:latin typeface="Times New Roman" panose="02020603050405020304" pitchFamily="18" charset="0"/>
                <a:cs typeface="Times New Roman" panose="02020603050405020304" pitchFamily="18" charset="0"/>
              </a:rPr>
              <a:t>NCIM </a:t>
            </a:r>
            <a:r>
              <a:rPr lang="en-IN" sz="1600" dirty="0">
                <a:latin typeface="Times New Roman" panose="02020603050405020304" pitchFamily="18" charset="0"/>
                <a:cs typeface="Times New Roman" panose="02020603050405020304" pitchFamily="18" charset="0"/>
              </a:rPr>
              <a:t>- National Collection of Industrial Microorganisms- </a:t>
            </a:r>
            <a:r>
              <a:rPr lang="en-IN" sz="1600" dirty="0" smtClean="0">
                <a:latin typeface="Times New Roman" panose="02020603050405020304" pitchFamily="18" charset="0"/>
                <a:cs typeface="Times New Roman" panose="02020603050405020304" pitchFamily="18" charset="0"/>
              </a:rPr>
              <a:t>Pune</a:t>
            </a:r>
            <a:endParaRPr lang="en-IN" sz="1600" dirty="0">
              <a:latin typeface="Times New Roman" panose="02020603050405020304" pitchFamily="18" charset="0"/>
              <a:cs typeface="Times New Roman" panose="02020603050405020304" pitchFamily="18" charset="0"/>
            </a:endParaRPr>
          </a:p>
          <a:p>
            <a:pPr algn="just">
              <a:lnSpc>
                <a:spcPct val="150000"/>
              </a:lnSpc>
            </a:pPr>
            <a:r>
              <a:rPr lang="en-IN" sz="1600" dirty="0" smtClean="0">
                <a:latin typeface="Times New Roman" panose="02020603050405020304" pitchFamily="18" charset="0"/>
                <a:cs typeface="Times New Roman" panose="02020603050405020304" pitchFamily="18" charset="0"/>
              </a:rPr>
              <a:t>NIZO </a:t>
            </a:r>
            <a:r>
              <a:rPr lang="en-IN" sz="1600" dirty="0">
                <a:latin typeface="Times New Roman" panose="02020603050405020304" pitchFamily="18" charset="0"/>
                <a:cs typeface="Times New Roman" panose="02020603050405020304" pitchFamily="18" charset="0"/>
              </a:rPr>
              <a:t>- Netherlands Dairy Research </a:t>
            </a:r>
            <a:r>
              <a:rPr lang="en-IN" sz="1600" dirty="0" smtClean="0">
                <a:latin typeface="Times New Roman" panose="02020603050405020304" pitchFamily="18" charset="0"/>
                <a:cs typeface="Times New Roman" panose="02020603050405020304" pitchFamily="18" charset="0"/>
              </a:rPr>
              <a:t>Institute</a:t>
            </a:r>
            <a:endParaRPr lang="en-IN" sz="1600" dirty="0" smtClean="0">
              <a:latin typeface="Times New Roman" panose="02020603050405020304" pitchFamily="18" charset="0"/>
              <a:cs typeface="Times New Roman" panose="02020603050405020304" pitchFamily="18" charset="0"/>
            </a:endParaRPr>
          </a:p>
          <a:p>
            <a:pPr algn="just">
              <a:lnSpc>
                <a:spcPct val="150000"/>
              </a:lnSpc>
            </a:pPr>
            <a:endParaRPr lang="en-IN" sz="1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763000" cy="6248399"/>
          </a:xfrm>
        </p:spPr>
        <p:txBody>
          <a:bodyPr>
            <a:normAutofit/>
          </a:bodyPr>
          <a:lstStyle/>
          <a:p>
            <a:pPr>
              <a:lnSpc>
                <a:spcPct val="150000"/>
              </a:lnSpc>
            </a:pPr>
            <a:r>
              <a:rPr lang="en-US" dirty="0" smtClean="0">
                <a:latin typeface="Times New Roman" panose="02020603050405020304" pitchFamily="18" charset="0"/>
                <a:cs typeface="Times New Roman" panose="02020603050405020304" pitchFamily="18" charset="0"/>
              </a:rPr>
              <a:t>Commercial Method for propagation of starter culture</a:t>
            </a:r>
            <a:endParaRPr lang="en-US" dirty="0" smtClean="0">
              <a:latin typeface="Times New Roman" panose="02020603050405020304" pitchFamily="18" charset="0"/>
              <a:cs typeface="Times New Roman" panose="02020603050405020304" pitchFamily="18" charset="0"/>
            </a:endParaRPr>
          </a:p>
          <a:p>
            <a:pPr marL="0" indent="0">
              <a:lnSpc>
                <a:spcPct val="150000"/>
              </a:lnSpc>
              <a:buNone/>
            </a:pPr>
            <a:r>
              <a:rPr lang="en-IN" u="sng" dirty="0" smtClean="0">
                <a:latin typeface="Times New Roman" panose="02020603050405020304" pitchFamily="18" charset="0"/>
                <a:cs typeface="Times New Roman" panose="02020603050405020304" pitchFamily="18" charset="0"/>
              </a:rPr>
              <a:t>1. Preparation </a:t>
            </a:r>
            <a:r>
              <a:rPr lang="en-IN" u="sng" dirty="0">
                <a:latin typeface="Times New Roman" panose="02020603050405020304" pitchFamily="18" charset="0"/>
                <a:cs typeface="Times New Roman" panose="02020603050405020304" pitchFamily="18" charset="0"/>
              </a:rPr>
              <a:t>of Mother Culture</a:t>
            </a:r>
            <a:endParaRPr lang="en-IN" u="sng" dirty="0">
              <a:latin typeface="Times New Roman" panose="02020603050405020304" pitchFamily="18" charset="0"/>
              <a:cs typeface="Times New Roman" panose="02020603050405020304" pitchFamily="18" charset="0"/>
            </a:endParaRPr>
          </a:p>
          <a:p>
            <a:pPr marL="0" indent="0" algn="just">
              <a:lnSpc>
                <a:spcPct val="150000"/>
              </a:lnSpc>
              <a:buNone/>
            </a:pPr>
            <a:r>
              <a:rPr lang="en-IN" dirty="0">
                <a:latin typeface="Times New Roman" panose="02020603050405020304" pitchFamily="18" charset="0"/>
                <a:cs typeface="Times New Roman" panose="02020603050405020304" pitchFamily="18" charset="0"/>
              </a:rPr>
              <a:t>The preparation of mother culture is a very important step in the production of bulk starters The mother </a:t>
            </a:r>
            <a:r>
              <a:rPr lang="en-IN" dirty="0" smtClean="0">
                <a:latin typeface="Times New Roman" panose="02020603050405020304" pitchFamily="18" charset="0"/>
                <a:cs typeface="Times New Roman" panose="02020603050405020304" pitchFamily="18" charset="0"/>
              </a:rPr>
              <a:t>cultures are </a:t>
            </a:r>
            <a:r>
              <a:rPr lang="en-IN" dirty="0">
                <a:latin typeface="Times New Roman" panose="02020603050405020304" pitchFamily="18" charset="0"/>
                <a:cs typeface="Times New Roman" panose="02020603050405020304" pitchFamily="18" charset="0"/>
              </a:rPr>
              <a:t>generally maintained in narrow neck polyethylene bottles, which are </a:t>
            </a:r>
            <a:r>
              <a:rPr lang="en-IN" dirty="0" smtClean="0">
                <a:latin typeface="Times New Roman" panose="02020603050405020304" pitchFamily="18" charset="0"/>
                <a:cs typeface="Times New Roman" panose="02020603050405020304" pitchFamily="18" charset="0"/>
              </a:rPr>
              <a:t>thoroughly cleaned </a:t>
            </a:r>
            <a:r>
              <a:rPr lang="en-IN" dirty="0">
                <a:latin typeface="Times New Roman" panose="02020603050405020304" pitchFamily="18" charset="0"/>
                <a:cs typeface="Times New Roman" panose="02020603050405020304" pitchFamily="18" charset="0"/>
              </a:rPr>
              <a:t>and sterilized using steam jets. Sometimes these bottles are sanitized </a:t>
            </a:r>
            <a:r>
              <a:rPr lang="en-IN" dirty="0" smtClean="0">
                <a:latin typeface="Times New Roman" panose="02020603050405020304" pitchFamily="18" charset="0"/>
                <a:cs typeface="Times New Roman" panose="02020603050405020304" pitchFamily="18" charset="0"/>
              </a:rPr>
              <a:t>with 0.1 </a:t>
            </a:r>
            <a:r>
              <a:rPr lang="en-IN" dirty="0">
                <a:latin typeface="Times New Roman" panose="02020603050405020304" pitchFamily="18" charset="0"/>
                <a:cs typeface="Times New Roman" panose="02020603050405020304" pitchFamily="18" charset="0"/>
              </a:rPr>
              <a:t>per cent -hypochlorite solution. The milk is pasteurized in these bottles at </a:t>
            </a:r>
            <a:r>
              <a:rPr lang="en-IN" dirty="0" smtClean="0">
                <a:latin typeface="Times New Roman" panose="02020603050405020304" pitchFamily="18" charset="0"/>
                <a:cs typeface="Times New Roman" panose="02020603050405020304" pitchFamily="18" charset="0"/>
              </a:rPr>
              <a:t>72-73 </a:t>
            </a:r>
            <a:r>
              <a:rPr lang="en-IN" dirty="0" smtClean="0">
                <a:latin typeface="Calibri" panose="020F0502020204030204" charset="0"/>
                <a:cs typeface="Calibri" panose="020F0502020204030204" charset="0"/>
              </a:rPr>
              <a:t>ͦ</a:t>
            </a:r>
            <a:r>
              <a:rPr lang="en-IN" dirty="0" smtClean="0">
                <a:latin typeface="Times New Roman" panose="02020603050405020304" pitchFamily="18" charset="0"/>
                <a:cs typeface="Times New Roman" panose="02020603050405020304" pitchFamily="18" charset="0"/>
              </a:rPr>
              <a:t>C </a:t>
            </a:r>
            <a:r>
              <a:rPr lang="en-IN" dirty="0">
                <a:latin typeface="Times New Roman" panose="02020603050405020304" pitchFamily="18" charset="0"/>
                <a:cs typeface="Times New Roman" panose="02020603050405020304" pitchFamily="18" charset="0"/>
              </a:rPr>
              <a:t>for 45 minutes and the bottles then submerged in the cooling water, </a:t>
            </a:r>
            <a:r>
              <a:rPr lang="en-IN" dirty="0" smtClean="0">
                <a:latin typeface="Times New Roman" panose="02020603050405020304" pitchFamily="18" charset="0"/>
                <a:cs typeface="Times New Roman" panose="02020603050405020304" pitchFamily="18" charset="0"/>
              </a:rPr>
              <a:t>and thereafter</a:t>
            </a:r>
            <a:r>
              <a:rPr lang="en-IN" dirty="0">
                <a:latin typeface="Times New Roman" panose="02020603050405020304" pitchFamily="18" charset="0"/>
                <a:cs typeface="Times New Roman" panose="02020603050405020304" pitchFamily="18" charset="0"/>
              </a:rPr>
              <a:t>, these milk bottles are stored in a refrigerator for future use. The </a:t>
            </a:r>
            <a:r>
              <a:rPr lang="en-IN" dirty="0" smtClean="0">
                <a:latin typeface="Times New Roman" panose="02020603050405020304" pitchFamily="18" charset="0"/>
                <a:cs typeface="Times New Roman" panose="02020603050405020304" pitchFamily="18" charset="0"/>
              </a:rPr>
              <a:t>milk containing </a:t>
            </a:r>
            <a:r>
              <a:rPr lang="en-IN" dirty="0">
                <a:latin typeface="Times New Roman" panose="02020603050405020304" pitchFamily="18" charset="0"/>
                <a:cs typeface="Times New Roman" panose="02020603050405020304" pitchFamily="18" charset="0"/>
              </a:rPr>
              <a:t>bottle is inoculated by injecting few drops of the desired culture by </a:t>
            </a:r>
            <a:r>
              <a:rPr lang="en-IN" dirty="0" smtClean="0">
                <a:latin typeface="Times New Roman" panose="02020603050405020304" pitchFamily="18" charset="0"/>
                <a:cs typeface="Times New Roman" panose="02020603050405020304" pitchFamily="18" charset="0"/>
              </a:rPr>
              <a:t>means of </a:t>
            </a:r>
            <a:r>
              <a:rPr lang="en-IN" dirty="0">
                <a:latin typeface="Times New Roman" panose="02020603050405020304" pitchFamily="18" charset="0"/>
                <a:cs typeface="Times New Roman" panose="02020603050405020304" pitchFamily="18" charset="0"/>
              </a:rPr>
              <a:t>a hypodermic needle, which can pierce the seals of caps. Thereafter, the </a:t>
            </a:r>
            <a:r>
              <a:rPr lang="en-IN" dirty="0" smtClean="0">
                <a:latin typeface="Times New Roman" panose="02020603050405020304" pitchFamily="18" charset="0"/>
                <a:cs typeface="Times New Roman" panose="02020603050405020304" pitchFamily="18" charset="0"/>
              </a:rPr>
              <a:t>content is </a:t>
            </a:r>
            <a:r>
              <a:rPr lang="en-IN" dirty="0">
                <a:latin typeface="Times New Roman" panose="02020603050405020304" pitchFamily="18" charset="0"/>
                <a:cs typeface="Times New Roman" panose="02020603050405020304" pitchFamily="18" charset="0"/>
              </a:rPr>
              <a:t>incubated at desired temperature in a BOD incubator.</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382000" cy="5791200"/>
          </a:xfrm>
        </p:spPr>
        <p:txBody>
          <a:bodyPr>
            <a:normAutofit/>
          </a:bodyPr>
          <a:lstStyle/>
          <a:p>
            <a:pPr algn="just">
              <a:lnSpc>
                <a:spcPct val="150000"/>
              </a:lnSpc>
            </a:pPr>
            <a:r>
              <a:rPr lang="en-IN" u="sng" dirty="0">
                <a:latin typeface="Times New Roman" panose="02020603050405020304" pitchFamily="18" charset="0"/>
                <a:cs typeface="Times New Roman" panose="02020603050405020304" pitchFamily="18" charset="0"/>
              </a:rPr>
              <a:t>Preparation of Bulk Starters</a:t>
            </a:r>
            <a:endParaRPr lang="en-IN" u="sng" dirty="0">
              <a:latin typeface="Times New Roman" panose="02020603050405020304" pitchFamily="18" charset="0"/>
              <a:cs typeface="Times New Roman" panose="02020603050405020304" pitchFamily="18" charset="0"/>
            </a:endParaRPr>
          </a:p>
          <a:p>
            <a:pPr marL="0" indent="0" algn="just">
              <a:lnSpc>
                <a:spcPct val="150000"/>
              </a:lnSpc>
              <a:buNone/>
            </a:pPr>
            <a:r>
              <a:rPr lang="en-IN" dirty="0">
                <a:latin typeface="Times New Roman" panose="02020603050405020304" pitchFamily="18" charset="0"/>
                <a:cs typeface="Times New Roman" panose="02020603050405020304" pitchFamily="18" charset="0"/>
              </a:rPr>
              <a:t>The vessels of different sizes are used for preparation of bulk starters. These </a:t>
            </a:r>
            <a:r>
              <a:rPr lang="en-IN" dirty="0" smtClean="0">
                <a:latin typeface="Times New Roman" panose="02020603050405020304" pitchFamily="18" charset="0"/>
                <a:cs typeface="Times New Roman" panose="02020603050405020304" pitchFamily="18" charset="0"/>
              </a:rPr>
              <a:t>vessels are </a:t>
            </a:r>
            <a:r>
              <a:rPr lang="en-IN" dirty="0">
                <a:latin typeface="Times New Roman" panose="02020603050405020304" pitchFamily="18" charset="0"/>
                <a:cs typeface="Times New Roman" panose="02020603050405020304" pitchFamily="18" charset="0"/>
              </a:rPr>
              <a:t>closed completely air tight after the initial stage of filling with milk. These </a:t>
            </a:r>
            <a:r>
              <a:rPr lang="en-IN" dirty="0" smtClean="0">
                <a:latin typeface="Times New Roman" panose="02020603050405020304" pitchFamily="18" charset="0"/>
                <a:cs typeface="Times New Roman" panose="02020603050405020304" pitchFamily="18" charset="0"/>
              </a:rPr>
              <a:t>cans are </a:t>
            </a:r>
            <a:r>
              <a:rPr lang="en-IN" dirty="0">
                <a:latin typeface="Times New Roman" panose="02020603050405020304" pitchFamily="18" charset="0"/>
                <a:cs typeface="Times New Roman" panose="02020603050405020304" pitchFamily="18" charset="0"/>
              </a:rPr>
              <a:t>filled with milk and heat treated by steam at </a:t>
            </a:r>
            <a:r>
              <a:rPr lang="en-IN" dirty="0" smtClean="0">
                <a:latin typeface="Times New Roman" panose="02020603050405020304" pitchFamily="18" charset="0"/>
                <a:cs typeface="Times New Roman" panose="02020603050405020304" pitchFamily="18" charset="0"/>
              </a:rPr>
              <a:t>72-73 </a:t>
            </a:r>
            <a:r>
              <a:rPr lang="en-IN" dirty="0" smtClean="0">
                <a:latin typeface="Calibri" panose="020F0502020204030204" charset="0"/>
                <a:cs typeface="Calibri" panose="020F0502020204030204" charset="0"/>
              </a:rPr>
              <a:t>ͦ</a:t>
            </a:r>
            <a:r>
              <a:rPr lang="en-IN" dirty="0" smtClean="0">
                <a:latin typeface="Times New Roman" panose="02020603050405020304" pitchFamily="18" charset="0"/>
                <a:cs typeface="Times New Roman" panose="02020603050405020304" pitchFamily="18" charset="0"/>
              </a:rPr>
              <a:t>C </a:t>
            </a:r>
            <a:r>
              <a:rPr lang="en-IN" dirty="0">
                <a:latin typeface="Times New Roman" panose="02020603050405020304" pitchFamily="18" charset="0"/>
                <a:cs typeface="Times New Roman" panose="02020603050405020304" pitchFamily="18" charset="0"/>
              </a:rPr>
              <a:t>for 45 min and cooled </a:t>
            </a:r>
            <a:r>
              <a:rPr lang="en-IN" dirty="0" smtClean="0">
                <a:latin typeface="Times New Roman" panose="02020603050405020304" pitchFamily="18" charset="0"/>
                <a:cs typeface="Times New Roman" panose="02020603050405020304" pitchFamily="18" charset="0"/>
              </a:rPr>
              <a:t>to incubation </a:t>
            </a:r>
            <a:r>
              <a:rPr lang="en-IN" dirty="0">
                <a:latin typeface="Times New Roman" panose="02020603050405020304" pitchFamily="18" charset="0"/>
                <a:cs typeface="Times New Roman" panose="02020603050405020304" pitchFamily="18" charset="0"/>
              </a:rPr>
              <a:t>temperatures. The bulk culture is inoculated and incubated in the </a:t>
            </a:r>
            <a:r>
              <a:rPr lang="en-IN" dirty="0" smtClean="0">
                <a:latin typeface="Times New Roman" panose="02020603050405020304" pitchFamily="18" charset="0"/>
                <a:cs typeface="Times New Roman" panose="02020603050405020304" pitchFamily="18" charset="0"/>
              </a:rPr>
              <a:t>same manner </a:t>
            </a:r>
            <a:r>
              <a:rPr lang="en-IN" dirty="0">
                <a:latin typeface="Times New Roman" panose="02020603050405020304" pitchFamily="18" charset="0"/>
                <a:cs typeface="Times New Roman" panose="02020603050405020304" pitchFamily="18" charset="0"/>
              </a:rPr>
              <a:t>as the mother cultures</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u="sng" dirty="0">
                <a:latin typeface="Times New Roman" panose="02020603050405020304" pitchFamily="18" charset="0"/>
                <a:cs typeface="Times New Roman" panose="02020603050405020304" pitchFamily="18" charset="0"/>
              </a:rPr>
              <a:t>Preparation of Master Culture</a:t>
            </a:r>
            <a:endParaRPr lang="en-IN" u="sng" dirty="0">
              <a:latin typeface="Times New Roman" panose="02020603050405020304" pitchFamily="18" charset="0"/>
              <a:cs typeface="Times New Roman" panose="02020603050405020304" pitchFamily="18" charset="0"/>
            </a:endParaRPr>
          </a:p>
          <a:p>
            <a:pPr marL="0" indent="0" algn="just">
              <a:lnSpc>
                <a:spcPct val="150000"/>
              </a:lnSpc>
              <a:buNone/>
            </a:pPr>
            <a:r>
              <a:rPr lang="en-IN" dirty="0">
                <a:latin typeface="Times New Roman" panose="02020603050405020304" pitchFamily="18" charset="0"/>
                <a:cs typeface="Times New Roman" panose="02020603050405020304" pitchFamily="18" charset="0"/>
              </a:rPr>
              <a:t>In case of preparation of master culture, the method of inoculation is the same as </a:t>
            </a:r>
            <a:r>
              <a:rPr lang="en-IN" dirty="0" smtClean="0">
                <a:latin typeface="Times New Roman" panose="02020603050405020304" pitchFamily="18" charset="0"/>
                <a:cs typeface="Times New Roman" panose="02020603050405020304" pitchFamily="18" charset="0"/>
              </a:rPr>
              <a:t>for mother </a:t>
            </a:r>
            <a:r>
              <a:rPr lang="en-IN" dirty="0">
                <a:latin typeface="Times New Roman" panose="02020603050405020304" pitchFamily="18" charset="0"/>
                <a:cs typeface="Times New Roman" panose="02020603050405020304" pitchFamily="18" charset="0"/>
              </a:rPr>
              <a:t>culture.</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839200" cy="6324600"/>
          </a:xfrm>
        </p:spPr>
        <p:txBody>
          <a:bodyPr>
            <a:normAutofit fontScale="92500" lnSpcReduction="20000"/>
          </a:bodyPr>
          <a:lstStyle/>
          <a:p>
            <a:pPr marL="0" indent="0" algn="just">
              <a:lnSpc>
                <a:spcPct val="150000"/>
              </a:lnSpc>
              <a:buNone/>
            </a:pPr>
            <a:r>
              <a:rPr lang="en-IN" b="1" u="sng" dirty="0">
                <a:latin typeface="Times New Roman" panose="02020603050405020304" pitchFamily="18" charset="0"/>
                <a:cs typeface="Times New Roman" panose="02020603050405020304" pitchFamily="18" charset="0"/>
              </a:rPr>
              <a:t>MAINTENANCE OF STARTER CULTURE</a:t>
            </a:r>
            <a:r>
              <a:rPr lang="en-IN" b="1" u="sng" dirty="0" smtClean="0">
                <a:latin typeface="Times New Roman" panose="02020603050405020304" pitchFamily="18" charset="0"/>
                <a:cs typeface="Times New Roman" panose="02020603050405020304" pitchFamily="18" charset="0"/>
              </a:rPr>
              <a:t>:</a:t>
            </a:r>
            <a:endParaRPr lang="en-IN" b="1" u="sng"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It is essential that starter cultures are preserved in order to maintain an available stock of these microorganisms for the production of bulk </a:t>
            </a:r>
            <a:r>
              <a:rPr lang="en-IN" dirty="0" smtClean="0">
                <a:latin typeface="Times New Roman" panose="02020603050405020304" pitchFamily="18" charset="0"/>
                <a:cs typeface="Times New Roman" panose="02020603050405020304" pitchFamily="18" charset="0"/>
              </a:rPr>
              <a:t>starter.</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smtClean="0">
                <a:latin typeface="Times New Roman" panose="02020603050405020304" pitchFamily="18" charset="0"/>
                <a:cs typeface="Times New Roman" panose="02020603050405020304" pitchFamily="18" charset="0"/>
              </a:rPr>
              <a:t>In </a:t>
            </a:r>
            <a:r>
              <a:rPr lang="en-IN" dirty="0">
                <a:latin typeface="Times New Roman" panose="02020603050405020304" pitchFamily="18" charset="0"/>
                <a:cs typeface="Times New Roman" panose="02020603050405020304" pitchFamily="18" charset="0"/>
              </a:rPr>
              <a:t>general, </a:t>
            </a:r>
            <a:r>
              <a:rPr lang="en-IN" dirty="0" smtClean="0">
                <a:latin typeface="Times New Roman" panose="02020603050405020304" pitchFamily="18" charset="0"/>
                <a:cs typeface="Times New Roman" panose="02020603050405020304" pitchFamily="18" charset="0"/>
              </a:rPr>
              <a:t>starter </a:t>
            </a:r>
            <a:r>
              <a:rPr lang="en-IN" dirty="0">
                <a:latin typeface="Times New Roman" panose="02020603050405020304" pitchFamily="18" charset="0"/>
                <a:cs typeface="Times New Roman" panose="02020603050405020304" pitchFamily="18" charset="0"/>
              </a:rPr>
              <a:t>cultures may be preserved by one of the following methods</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b="1" u="sng" dirty="0">
                <a:latin typeface="Times New Roman" panose="02020603050405020304" pitchFamily="18" charset="0"/>
                <a:cs typeface="Times New Roman" panose="02020603050405020304" pitchFamily="18" charset="0"/>
              </a:rPr>
              <a:t>Liquid starters: </a:t>
            </a:r>
            <a:r>
              <a:rPr lang="en-IN" dirty="0">
                <a:latin typeface="Times New Roman" panose="02020603050405020304" pitchFamily="18" charset="0"/>
                <a:cs typeface="Times New Roman" panose="02020603050405020304" pitchFamily="18" charset="0"/>
              </a:rPr>
              <a:t>Starter cultures can be preserved in a liquid form using one of two different growth media</a:t>
            </a:r>
            <a:r>
              <a:rPr lang="en-IN" dirty="0" smtClean="0">
                <a:latin typeface="Times New Roman" panose="02020603050405020304" pitchFamily="18" charset="0"/>
                <a:cs typeface="Times New Roman" panose="02020603050405020304" pitchFamily="18" charset="0"/>
              </a:rPr>
              <a:t>. </a:t>
            </a:r>
            <a:endParaRPr lang="en-IN"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b="1" u="sng" dirty="0" smtClean="0">
                <a:latin typeface="Times New Roman" panose="02020603050405020304" pitchFamily="18" charset="0"/>
                <a:cs typeface="Times New Roman" panose="02020603050405020304" pitchFamily="18" charset="0"/>
              </a:rPr>
              <a:t>Dried </a:t>
            </a:r>
            <a:r>
              <a:rPr lang="en-IN" b="1" u="sng" dirty="0">
                <a:latin typeface="Times New Roman" panose="02020603050405020304" pitchFamily="18" charset="0"/>
                <a:cs typeface="Times New Roman" panose="02020603050405020304" pitchFamily="18" charset="0"/>
              </a:rPr>
              <a:t>starters</a:t>
            </a: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One method </a:t>
            </a:r>
            <a:r>
              <a:rPr lang="en-IN" dirty="0">
                <a:latin typeface="Times New Roman" panose="02020603050405020304" pitchFamily="18" charset="0"/>
                <a:cs typeface="Times New Roman" panose="02020603050405020304" pitchFamily="18" charset="0"/>
              </a:rPr>
              <a:t>for the preservation of starter cultures is drying. The different drying methods used </a:t>
            </a:r>
            <a:r>
              <a:rPr lang="en-IN" dirty="0" smtClean="0">
                <a:latin typeface="Times New Roman" panose="02020603050405020304" pitchFamily="18" charset="0"/>
                <a:cs typeface="Times New Roman" panose="02020603050405020304" pitchFamily="18" charset="0"/>
              </a:rPr>
              <a:t>are: Vacuum </a:t>
            </a:r>
            <a:r>
              <a:rPr lang="en-IN" dirty="0">
                <a:latin typeface="Times New Roman" panose="02020603050405020304" pitchFamily="18" charset="0"/>
                <a:cs typeface="Times New Roman" panose="02020603050405020304" pitchFamily="18" charset="0"/>
              </a:rPr>
              <a:t>drying (old methods not used at present </a:t>
            </a:r>
            <a:r>
              <a:rPr lang="en-IN" dirty="0" smtClean="0">
                <a:latin typeface="Times New Roman" panose="02020603050405020304" pitchFamily="18" charset="0"/>
                <a:cs typeface="Times New Roman" panose="02020603050405020304" pitchFamily="18" charset="0"/>
              </a:rPr>
              <a:t>time), Spray drying, Freeze </a:t>
            </a:r>
            <a:r>
              <a:rPr lang="en-IN" dirty="0">
                <a:latin typeface="Times New Roman" panose="02020603050405020304" pitchFamily="18" charset="0"/>
                <a:cs typeface="Times New Roman" panose="02020603050405020304" pitchFamily="18" charset="0"/>
              </a:rPr>
              <a:t>drying or </a:t>
            </a:r>
            <a:r>
              <a:rPr lang="en-IN" dirty="0" err="1">
                <a:latin typeface="Times New Roman" panose="02020603050405020304" pitchFamily="18" charset="0"/>
                <a:cs typeface="Times New Roman" panose="02020603050405020304" pitchFamily="18" charset="0"/>
              </a:rPr>
              <a:t>lyophilization</a:t>
            </a:r>
            <a:r>
              <a:rPr lang="en-IN" dirty="0">
                <a:latin typeface="Times New Roman" panose="02020603050405020304" pitchFamily="18" charset="0"/>
                <a:cs typeface="Times New Roman" panose="02020603050405020304" pitchFamily="18" charset="0"/>
              </a:rPr>
              <a:t> (widely used in the </a:t>
            </a:r>
            <a:r>
              <a:rPr lang="en-IN" dirty="0" smtClean="0">
                <a:latin typeface="Times New Roman" panose="02020603050405020304" pitchFamily="18" charset="0"/>
                <a:cs typeface="Times New Roman" panose="02020603050405020304" pitchFamily="18" charset="0"/>
              </a:rPr>
              <a:t>laboratory), Freeze </a:t>
            </a:r>
            <a:r>
              <a:rPr lang="en-IN" dirty="0">
                <a:latin typeface="Times New Roman" panose="02020603050405020304" pitchFamily="18" charset="0"/>
                <a:cs typeface="Times New Roman" panose="02020603050405020304" pitchFamily="18" charset="0"/>
              </a:rPr>
              <a:t>drying of concentrated cultures (widely used commercially</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IN" b="1" u="sng" dirty="0">
                <a:latin typeface="Times New Roman" panose="02020603050405020304" pitchFamily="18" charset="0"/>
                <a:cs typeface="Times New Roman" panose="02020603050405020304" pitchFamily="18" charset="0"/>
              </a:rPr>
              <a:t>Frozen starters</a:t>
            </a:r>
            <a:r>
              <a:rPr lang="en-IN" dirty="0">
                <a:latin typeface="Times New Roman" panose="02020603050405020304" pitchFamily="18" charset="0"/>
                <a:cs typeface="Times New Roman" panose="02020603050405020304" pitchFamily="18" charset="0"/>
              </a:rPr>
              <a:t>: Starter cultures can also be preserved in the frozen form and such cultures are produced by two different routes:</a:t>
            </a:r>
            <a:endParaRPr lang="en-IN"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ü"/>
            </a:pPr>
            <a:r>
              <a:rPr lang="en-IN" dirty="0">
                <a:latin typeface="Times New Roman" panose="02020603050405020304" pitchFamily="18" charset="0"/>
                <a:cs typeface="Times New Roman" panose="02020603050405020304" pitchFamily="18" charset="0"/>
              </a:rPr>
              <a:t> Deep or </a:t>
            </a:r>
            <a:r>
              <a:rPr lang="en-IN" dirty="0" err="1">
                <a:latin typeface="Times New Roman" panose="02020603050405020304" pitchFamily="18" charset="0"/>
                <a:cs typeface="Times New Roman" panose="02020603050405020304" pitchFamily="18" charset="0"/>
              </a:rPr>
              <a:t>subzero</a:t>
            </a:r>
            <a:r>
              <a:rPr lang="en-IN" dirty="0">
                <a:latin typeface="Times New Roman" panose="02020603050405020304" pitchFamily="18" charset="0"/>
                <a:cs typeface="Times New Roman" panose="02020603050405020304" pitchFamily="18" charset="0"/>
              </a:rPr>
              <a:t> freezing (-30 to –</a:t>
            </a:r>
            <a:r>
              <a:rPr lang="en-IN" dirty="0" smtClean="0">
                <a:latin typeface="Times New Roman" panose="02020603050405020304" pitchFamily="18" charset="0"/>
                <a:cs typeface="Times New Roman" panose="02020603050405020304" pitchFamily="18" charset="0"/>
              </a:rPr>
              <a:t>80</a:t>
            </a:r>
            <a:r>
              <a:rPr lang="en-IN" dirty="0">
                <a:latin typeface="Calibri" panose="020F0502020204030204" charset="0"/>
                <a:cs typeface="Calibri" panose="020F0502020204030204" charset="0"/>
              </a:rPr>
              <a:t> </a:t>
            </a:r>
            <a:r>
              <a:rPr lang="en-IN" dirty="0" smtClean="0">
                <a:latin typeface="Calibri" panose="020F0502020204030204" charset="0"/>
                <a:cs typeface="Calibri" panose="020F0502020204030204" charset="0"/>
              </a:rPr>
              <a:t>degree </a:t>
            </a:r>
            <a:r>
              <a:rPr lang="en-IN" dirty="0" smtClean="0">
                <a:latin typeface="Times New Roman" panose="02020603050405020304" pitchFamily="18" charset="0"/>
                <a:cs typeface="Times New Roman" panose="02020603050405020304" pitchFamily="18" charset="0"/>
              </a:rPr>
              <a:t>Celsius).</a:t>
            </a:r>
            <a:endParaRPr lang="en-IN"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ü"/>
            </a:pPr>
            <a:r>
              <a:rPr lang="en-IN" dirty="0">
                <a:latin typeface="Times New Roman" panose="02020603050405020304" pitchFamily="18" charset="0"/>
                <a:cs typeface="Times New Roman" panose="02020603050405020304" pitchFamily="18" charset="0"/>
              </a:rPr>
              <a:t> Ultra low temperature freezing (-</a:t>
            </a:r>
            <a:r>
              <a:rPr lang="en-IN" dirty="0" smtClean="0">
                <a:latin typeface="Times New Roman" panose="02020603050405020304" pitchFamily="18" charset="0"/>
                <a:cs typeface="Times New Roman" panose="02020603050405020304" pitchFamily="18" charset="0"/>
              </a:rPr>
              <a:t>196 degree Celsius) </a:t>
            </a:r>
            <a:r>
              <a:rPr lang="en-IN" dirty="0">
                <a:latin typeface="Times New Roman" panose="02020603050405020304" pitchFamily="18" charset="0"/>
                <a:cs typeface="Times New Roman" panose="02020603050405020304" pitchFamily="18" charset="0"/>
              </a:rPr>
              <a:t>in liquid nitrogen.</a:t>
            </a:r>
            <a:endParaRPr lang="en-IN" dirty="0" smtClean="0">
              <a:latin typeface="Times New Roman" panose="02020603050405020304" pitchFamily="18" charset="0"/>
              <a:cs typeface="Times New Roman" panose="02020603050405020304" pitchFamily="18" charset="0"/>
            </a:endParaRPr>
          </a:p>
          <a:p>
            <a:pPr algn="just">
              <a:lnSpc>
                <a:spcPct val="150000"/>
              </a:lnSpc>
            </a:pPr>
            <a:endParaRPr lang="en-IN"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67000"/>
            <a:ext cx="7924800" cy="1524000"/>
          </a:xfrm>
        </p:spPr>
        <p:txBody>
          <a:bodyPr>
            <a:normAutofit fontScale="55000" lnSpcReduction="20000"/>
          </a:bodyPr>
          <a:lstStyle/>
          <a:p>
            <a:pPr marL="0" indent="0" algn="ctr">
              <a:buNone/>
            </a:pPr>
            <a:r>
              <a:rPr lang="en-US" sz="3200" b="1" u="sng" dirty="0" smtClean="0"/>
              <a:t>UNIT-3</a:t>
            </a:r>
            <a:endParaRPr lang="en-US" sz="3200" b="1" u="sng" dirty="0" smtClean="0"/>
          </a:p>
          <a:p>
            <a:pPr marL="0" indent="0" algn="just">
              <a:lnSpc>
                <a:spcPct val="170000"/>
              </a:lnSpc>
              <a:buNone/>
            </a:pPr>
            <a:r>
              <a:rPr lang="en-IN" sz="3200" b="1" u="sng" dirty="0" smtClean="0"/>
              <a:t>Types </a:t>
            </a:r>
            <a:r>
              <a:rPr lang="en-IN" sz="3200" b="1" u="sng" dirty="0"/>
              <a:t>of </a:t>
            </a:r>
            <a:r>
              <a:rPr lang="en-IN" sz="3200" b="1" u="sng" dirty="0" smtClean="0"/>
              <a:t>fermentation- submerged/solid </a:t>
            </a:r>
            <a:r>
              <a:rPr lang="en-IN" sz="3200" b="1" u="sng" dirty="0"/>
              <a:t>state fermentation, batch/ </a:t>
            </a:r>
            <a:r>
              <a:rPr lang="en-IN" sz="3200" b="1" u="sng" dirty="0" smtClean="0"/>
              <a:t>continuous fermentation</a:t>
            </a:r>
            <a:r>
              <a:rPr lang="en-IN" sz="3200" b="1" u="sng" dirty="0"/>
              <a:t>, fermenter design and operation.</a:t>
            </a:r>
            <a:endParaRPr lang="en-IN" sz="3200" b="1" u="sng" dirty="0"/>
          </a:p>
          <a:p>
            <a:pPr marL="0" indent="0" algn="ctr">
              <a:buNone/>
            </a:pPr>
            <a:endParaRPr lang="en-US" sz="3200" b="1" u="sng" dirty="0" smtClean="0"/>
          </a:p>
          <a:p>
            <a:pPr marL="0" indent="0" algn="ctr">
              <a:buNone/>
            </a:pPr>
            <a:endParaRPr lang="en-IN" sz="3200" b="1" u="sng"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766482"/>
          </a:xfrm>
        </p:spPr>
        <p:txBody>
          <a:bodyPr/>
          <a:lstStyle/>
          <a:p>
            <a:r>
              <a:rPr lang="en-IN" sz="2800" u="sng" dirty="0">
                <a:latin typeface="Times New Roman" panose="02020603050405020304" pitchFamily="18" charset="0"/>
                <a:cs typeface="Times New Roman" panose="02020603050405020304" pitchFamily="18" charset="0"/>
              </a:rPr>
              <a:t>Types of Fermentation</a:t>
            </a:r>
            <a:endParaRPr lang="en-IN" sz="2800" u="sng"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idx="1"/>
          </p:nvPr>
        </p:nvSpPr>
        <p:spPr>
          <a:xfrm>
            <a:off x="484710" y="1143000"/>
            <a:ext cx="8430690" cy="5410199"/>
          </a:xfrm>
        </p:spPr>
        <p:txBody>
          <a:bodyPr/>
          <a:lstStyle/>
          <a:p>
            <a:pPr marL="0" indent="0" algn="just">
              <a:lnSpc>
                <a:spcPct val="150000"/>
              </a:lnSpc>
              <a:buNone/>
            </a:pPr>
            <a:r>
              <a:rPr lang="en-US" dirty="0" smtClean="0"/>
              <a:t>1</a:t>
            </a:r>
            <a:r>
              <a:rPr lang="en-US" dirty="0" smtClean="0">
                <a:latin typeface="Times New Roman" panose="02020603050405020304" pitchFamily="18" charset="0"/>
                <a:cs typeface="Times New Roman" panose="02020603050405020304" pitchFamily="18" charset="0"/>
              </a:rPr>
              <a:t>. On the number of products formed :</a:t>
            </a:r>
            <a:endParaRPr lang="en-US" dirty="0" smtClean="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
            </a:pPr>
            <a:r>
              <a:rPr lang="en-IN" u="sng" dirty="0">
                <a:latin typeface="Times New Roman" panose="02020603050405020304" pitchFamily="18" charset="0"/>
                <a:cs typeface="Times New Roman" panose="02020603050405020304" pitchFamily="18" charset="0"/>
              </a:rPr>
              <a:t>Homo fermentation</a:t>
            </a:r>
            <a:r>
              <a:rPr lang="en-IN" dirty="0">
                <a:latin typeface="Times New Roman" panose="02020603050405020304" pitchFamily="18" charset="0"/>
                <a:cs typeface="Times New Roman" panose="02020603050405020304" pitchFamily="18" charset="0"/>
              </a:rPr>
              <a:t>: only one type of product formation</a:t>
            </a:r>
            <a:endParaRPr lang="en-IN"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
            </a:pPr>
            <a:r>
              <a:rPr lang="en-IN" u="sng" dirty="0">
                <a:latin typeface="Times New Roman" panose="02020603050405020304" pitchFamily="18" charset="0"/>
                <a:cs typeface="Times New Roman" panose="02020603050405020304" pitchFamily="18" charset="0"/>
              </a:rPr>
              <a:t>Hetero fermentation</a:t>
            </a:r>
            <a:r>
              <a:rPr lang="en-IN" dirty="0">
                <a:latin typeface="Times New Roman" panose="02020603050405020304" pitchFamily="18" charset="0"/>
                <a:cs typeface="Times New Roman" panose="02020603050405020304" pitchFamily="18" charset="0"/>
              </a:rPr>
              <a:t>: more than one product </a:t>
            </a:r>
            <a:r>
              <a:rPr lang="en-IN" dirty="0" smtClean="0">
                <a:latin typeface="Times New Roman" panose="02020603050405020304" pitchFamily="18" charset="0"/>
                <a:cs typeface="Times New Roman" panose="02020603050405020304" pitchFamily="18" charset="0"/>
              </a:rPr>
              <a:t>formed</a:t>
            </a:r>
            <a:endParaRPr lang="en-IN"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en-US" dirty="0" smtClean="0">
                <a:latin typeface="Times New Roman" panose="02020603050405020304" pitchFamily="18" charset="0"/>
                <a:cs typeface="Times New Roman" panose="02020603050405020304" pitchFamily="18" charset="0"/>
              </a:rPr>
              <a:t>2. On the basis of end product produced:</a:t>
            </a:r>
            <a:endParaRPr lang="en-US" dirty="0" smtClean="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
            </a:pPr>
            <a:r>
              <a:rPr lang="en-IN" u="sng" dirty="0">
                <a:latin typeface="Times New Roman" panose="02020603050405020304" pitchFamily="18" charset="0"/>
                <a:cs typeface="Times New Roman" panose="02020603050405020304" pitchFamily="18" charset="0"/>
              </a:rPr>
              <a:t>Lactic Acid </a:t>
            </a:r>
            <a:r>
              <a:rPr lang="en-IN" u="sng" dirty="0" smtClean="0">
                <a:latin typeface="Times New Roman" panose="02020603050405020304" pitchFamily="18" charset="0"/>
                <a:cs typeface="Times New Roman" panose="02020603050405020304" pitchFamily="18" charset="0"/>
              </a:rPr>
              <a:t>Fermentation</a:t>
            </a:r>
            <a:r>
              <a:rPr lang="en-IN" dirty="0" smtClean="0">
                <a:latin typeface="Times New Roman" panose="02020603050405020304" pitchFamily="18" charset="0"/>
                <a:cs typeface="Times New Roman" panose="02020603050405020304" pitchFamily="18" charset="0"/>
              </a:rPr>
              <a:t>: The type of fermentation where lactic acid is formed </a:t>
            </a:r>
            <a:r>
              <a:rPr lang="en-IN" dirty="0">
                <a:latin typeface="Times New Roman" panose="02020603050405020304" pitchFamily="18" charset="0"/>
                <a:cs typeface="Times New Roman" panose="02020603050405020304" pitchFamily="18" charset="0"/>
              </a:rPr>
              <a:t>from pyruvate produced in </a:t>
            </a:r>
            <a:r>
              <a:rPr lang="en-IN" u="sng" dirty="0" smtClean="0">
                <a:latin typeface="Times New Roman" panose="02020603050405020304" pitchFamily="18" charset="0"/>
                <a:cs typeface="Times New Roman" panose="02020603050405020304" pitchFamily="18" charset="0"/>
                <a:hlinkClick r:id="rId1"/>
              </a:rPr>
              <a:t>glycolysis</a:t>
            </a:r>
            <a:r>
              <a:rPr lang="en-IN" u="sng" dirty="0" smtClean="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Eg</a:t>
            </a:r>
            <a:r>
              <a:rPr lang="en-IN" dirty="0">
                <a:latin typeface="Times New Roman" panose="02020603050405020304" pitchFamily="18" charset="0"/>
                <a:cs typeface="Times New Roman" panose="02020603050405020304" pitchFamily="18" charset="0"/>
              </a:rPr>
              <a:t>: Lactobacillus bacteria prepare curd from milk via this type of </a:t>
            </a:r>
            <a:r>
              <a:rPr lang="en-IN" dirty="0" smtClean="0">
                <a:latin typeface="Times New Roman" panose="02020603050405020304" pitchFamily="18" charset="0"/>
                <a:cs typeface="Times New Roman" panose="02020603050405020304" pitchFamily="18" charset="0"/>
              </a:rPr>
              <a:t>fermentation.</a:t>
            </a:r>
            <a:endParaRPr lang="en-IN" dirty="0" smtClean="0">
              <a:latin typeface="Times New Roman" panose="02020603050405020304" pitchFamily="18" charset="0"/>
              <a:cs typeface="Times New Roman" panose="02020603050405020304" pitchFamily="18" charset="0"/>
            </a:endParaRPr>
          </a:p>
          <a:p>
            <a:pPr marL="0" indent="0" algn="just">
              <a:lnSpc>
                <a:spcPct val="150000"/>
              </a:lnSpc>
              <a:buNone/>
            </a:pPr>
            <a:endParaRPr lang="en-IN"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781149" y="5029200"/>
            <a:ext cx="8145624" cy="6858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382000" cy="5562599"/>
          </a:xfrm>
        </p:spPr>
        <p:txBody>
          <a:bodyPr/>
          <a:lstStyle/>
          <a:p>
            <a:pPr algn="just">
              <a:lnSpc>
                <a:spcPct val="200000"/>
              </a:lnSpc>
              <a:buFont typeface="Wingdings" panose="05000000000000000000" pitchFamily="2" charset="2"/>
              <a:buChar char="§"/>
            </a:pPr>
            <a:r>
              <a:rPr lang="en-IN" u="sng" dirty="0">
                <a:latin typeface="Times New Roman" panose="02020603050405020304" pitchFamily="18" charset="0"/>
                <a:cs typeface="Times New Roman" panose="02020603050405020304" pitchFamily="18" charset="0"/>
              </a:rPr>
              <a:t>Alcohol Fermentation</a:t>
            </a: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The type of fermentation where end product produced is alcohol is called alcoholic fermentation. This </a:t>
            </a:r>
            <a:r>
              <a:rPr lang="en-IN" dirty="0">
                <a:latin typeface="Times New Roman" panose="02020603050405020304" pitchFamily="18" charset="0"/>
                <a:cs typeface="Times New Roman" panose="02020603050405020304" pitchFamily="18" charset="0"/>
              </a:rPr>
              <a:t>is used in the industrial production of wine, beer, biofuel, etc. </a:t>
            </a:r>
            <a:endParaRPr lang="en-IN" dirty="0" smtClean="0">
              <a:latin typeface="Times New Roman" panose="02020603050405020304" pitchFamily="18" charset="0"/>
              <a:cs typeface="Times New Roman" panose="02020603050405020304" pitchFamily="18" charset="0"/>
            </a:endParaRPr>
          </a:p>
          <a:p>
            <a:pPr marL="0" indent="0" algn="just">
              <a:lnSpc>
                <a:spcPct val="200000"/>
              </a:lnSpc>
              <a:buNone/>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The </a:t>
            </a:r>
            <a:r>
              <a:rPr lang="en-IN" dirty="0">
                <a:latin typeface="Times New Roman" panose="02020603050405020304" pitchFamily="18" charset="0"/>
                <a:cs typeface="Times New Roman" panose="02020603050405020304" pitchFamily="18" charset="0"/>
              </a:rPr>
              <a:t>end product is alcohol and CO</a:t>
            </a:r>
            <a:r>
              <a:rPr lang="en-IN" sz="1600" dirty="0">
                <a:latin typeface="Times New Roman" panose="02020603050405020304" pitchFamily="18" charset="0"/>
                <a:cs typeface="Times New Roman" panose="02020603050405020304" pitchFamily="18" charset="0"/>
              </a:rPr>
              <a:t>2</a:t>
            </a:r>
            <a:r>
              <a:rPr lang="en-IN" dirty="0">
                <a:latin typeface="Times New Roman" panose="02020603050405020304" pitchFamily="18" charset="0"/>
                <a:cs typeface="Times New Roman" panose="02020603050405020304" pitchFamily="18" charset="0"/>
              </a:rPr>
              <a:t>. Pyruvic acid breaks down into </a:t>
            </a:r>
            <a:r>
              <a:rPr lang="en-IN" dirty="0" smtClean="0">
                <a:latin typeface="Times New Roman" panose="02020603050405020304" pitchFamily="18" charset="0"/>
                <a:cs typeface="Times New Roman" panose="02020603050405020304" pitchFamily="18" charset="0"/>
              </a:rPr>
              <a:t>	acetaldehyde </a:t>
            </a:r>
            <a:r>
              <a:rPr lang="en-IN" dirty="0">
                <a:latin typeface="Times New Roman" panose="02020603050405020304" pitchFamily="18" charset="0"/>
                <a:cs typeface="Times New Roman" panose="02020603050405020304" pitchFamily="18" charset="0"/>
              </a:rPr>
              <a:t>and CO</a:t>
            </a:r>
            <a:r>
              <a:rPr lang="en-IN" sz="1600" dirty="0">
                <a:latin typeface="Times New Roman" panose="02020603050405020304" pitchFamily="18" charset="0"/>
                <a:cs typeface="Times New Roman" panose="02020603050405020304" pitchFamily="18" charset="0"/>
              </a:rPr>
              <a:t>2</a:t>
            </a:r>
            <a:r>
              <a:rPr lang="en-IN" dirty="0">
                <a:latin typeface="Times New Roman" panose="02020603050405020304" pitchFamily="18" charset="0"/>
                <a:cs typeface="Times New Roman" panose="02020603050405020304" pitchFamily="18" charset="0"/>
              </a:rPr>
              <a:t> is released. In the next step, ethanol is formed from </a:t>
            </a:r>
            <a:r>
              <a:rPr lang="en-IN" dirty="0" smtClean="0">
                <a:latin typeface="Times New Roman" panose="02020603050405020304" pitchFamily="18" charset="0"/>
                <a:cs typeface="Times New Roman" panose="02020603050405020304" pitchFamily="18" charset="0"/>
              </a:rPr>
              <a:t>	acetaldehyde</a:t>
            </a:r>
            <a:r>
              <a:rPr lang="en-IN" dirty="0">
                <a:latin typeface="Times New Roman" panose="02020603050405020304" pitchFamily="18" charset="0"/>
                <a:cs typeface="Times New Roman" panose="02020603050405020304" pitchFamily="18" charset="0"/>
              </a:rPr>
              <a:t>. NAD+ is also formed from NADH, utilized in glycolysis. </a:t>
            </a:r>
            <a:r>
              <a:rPr lang="en-IN" dirty="0" smtClean="0">
                <a:latin typeface="Times New Roman" panose="02020603050405020304" pitchFamily="18" charset="0"/>
                <a:cs typeface="Times New Roman" panose="02020603050405020304" pitchFamily="18" charset="0"/>
              </a:rPr>
              <a:t>	Yeast </a:t>
            </a:r>
            <a:r>
              <a:rPr lang="en-IN" dirty="0">
                <a:latin typeface="Times New Roman" panose="02020603050405020304" pitchFamily="18" charset="0"/>
                <a:cs typeface="Times New Roman" panose="02020603050405020304" pitchFamily="18" charset="0"/>
              </a:rPr>
              <a:t>and some bacteria carry out this type of fermentation.</a:t>
            </a:r>
            <a:endParaRPr lang="en-IN" dirty="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
            </a:pPr>
            <a:endParaRPr lang="en-IN" dirty="0"/>
          </a:p>
          <a:p>
            <a:pPr>
              <a:lnSpc>
                <a:spcPct val="200000"/>
              </a:lnSpc>
              <a:buFont typeface="Wingdings" panose="05000000000000000000" pitchFamily="2" charset="2"/>
              <a:buChar char="§"/>
            </a:pPr>
            <a:endParaRPr lang="en-IN" dirty="0"/>
          </a:p>
        </p:txBody>
      </p:sp>
      <p:pic>
        <p:nvPicPr>
          <p:cNvPr id="4" name="Picture 3"/>
          <p:cNvPicPr>
            <a:picLocks noChangeAspect="1"/>
          </p:cNvPicPr>
          <p:nvPr/>
        </p:nvPicPr>
        <p:blipFill>
          <a:blip r:embed="rId1"/>
          <a:stretch>
            <a:fillRect/>
          </a:stretch>
        </p:blipFill>
        <p:spPr>
          <a:xfrm>
            <a:off x="381000" y="5486400"/>
            <a:ext cx="8534400" cy="576826"/>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382000" cy="5714999"/>
          </a:xfrm>
        </p:spPr>
        <p:txBody>
          <a:bodyPr/>
          <a:lstStyle/>
          <a:p>
            <a:pPr algn="just">
              <a:lnSpc>
                <a:spcPct val="150000"/>
              </a:lnSpc>
              <a:buFont typeface="Wingdings" panose="05000000000000000000" pitchFamily="2" charset="2"/>
              <a:buChar char="§"/>
            </a:pPr>
            <a:r>
              <a:rPr lang="en-IN" dirty="0"/>
              <a:t> </a:t>
            </a:r>
            <a:r>
              <a:rPr lang="en-IN" u="sng" dirty="0">
                <a:latin typeface="Times New Roman" panose="02020603050405020304" pitchFamily="18" charset="0"/>
                <a:cs typeface="Times New Roman" panose="02020603050405020304" pitchFamily="18" charset="0"/>
              </a:rPr>
              <a:t>Acetic acid </a:t>
            </a:r>
            <a:r>
              <a:rPr lang="en-IN" u="sng" dirty="0" smtClean="0">
                <a:latin typeface="Times New Roman" panose="02020603050405020304" pitchFamily="18" charset="0"/>
                <a:cs typeface="Times New Roman" panose="02020603050405020304" pitchFamily="18" charset="0"/>
              </a:rPr>
              <a:t>Fermentation</a:t>
            </a:r>
            <a:r>
              <a:rPr lang="en-IN" dirty="0" smtClean="0">
                <a:latin typeface="Times New Roman" panose="02020603050405020304" pitchFamily="18" charset="0"/>
                <a:cs typeface="Times New Roman" panose="02020603050405020304" pitchFamily="18" charset="0"/>
              </a:rPr>
              <a:t>: This </a:t>
            </a:r>
            <a:r>
              <a:rPr lang="en-IN" dirty="0">
                <a:latin typeface="Times New Roman" panose="02020603050405020304" pitchFamily="18" charset="0"/>
                <a:cs typeface="Times New Roman" panose="02020603050405020304" pitchFamily="18" charset="0"/>
              </a:rPr>
              <a:t>is a two-step </a:t>
            </a:r>
            <a:r>
              <a:rPr lang="en-IN" dirty="0" smtClean="0">
                <a:latin typeface="Times New Roman" panose="02020603050405020304" pitchFamily="18" charset="0"/>
                <a:cs typeface="Times New Roman" panose="02020603050405020304" pitchFamily="18" charset="0"/>
              </a:rPr>
              <a:t>process. The </a:t>
            </a:r>
            <a:r>
              <a:rPr lang="en-IN" dirty="0">
                <a:latin typeface="Times New Roman" panose="02020603050405020304" pitchFamily="18" charset="0"/>
                <a:cs typeface="Times New Roman" panose="02020603050405020304" pitchFamily="18" charset="0"/>
              </a:rPr>
              <a:t>first step is the formation of ethyl alcohol from sugar anaerobically using </a:t>
            </a:r>
            <a:r>
              <a:rPr lang="en-IN" dirty="0" smtClean="0">
                <a:latin typeface="Times New Roman" panose="02020603050405020304" pitchFamily="18" charset="0"/>
                <a:cs typeface="Times New Roman" panose="02020603050405020304" pitchFamily="18" charset="0"/>
              </a:rPr>
              <a:t>yeast. In </a:t>
            </a:r>
            <a:r>
              <a:rPr lang="en-IN" dirty="0">
                <a:latin typeface="Times New Roman" panose="02020603050405020304" pitchFamily="18" charset="0"/>
                <a:cs typeface="Times New Roman" panose="02020603050405020304" pitchFamily="18" charset="0"/>
              </a:rPr>
              <a:t>the second step, ethyl alcohol is further oxidized to form acetic acid using </a:t>
            </a:r>
            <a:r>
              <a:rPr lang="en-IN" i="1" dirty="0" err="1">
                <a:latin typeface="Times New Roman" panose="02020603050405020304" pitchFamily="18" charset="0"/>
                <a:cs typeface="Times New Roman" panose="02020603050405020304" pitchFamily="18" charset="0"/>
              </a:rPr>
              <a:t>acetobacter</a:t>
            </a:r>
            <a:r>
              <a:rPr lang="en-IN" dirty="0">
                <a:latin typeface="Times New Roman" panose="02020603050405020304" pitchFamily="18" charset="0"/>
                <a:cs typeface="Times New Roman" panose="02020603050405020304" pitchFamily="18" charset="0"/>
              </a:rPr>
              <a:t> bacteria. Microbial oxidation of alcohol to acid is an aerobic process. Vinegar is produced by this </a:t>
            </a:r>
            <a:r>
              <a:rPr lang="en-IN" dirty="0" smtClean="0">
                <a:latin typeface="Times New Roman" panose="02020603050405020304" pitchFamily="18" charset="0"/>
                <a:cs typeface="Times New Roman" panose="02020603050405020304" pitchFamily="18" charset="0"/>
              </a:rPr>
              <a:t>process</a:t>
            </a:r>
            <a:endParaRPr lang="en-IN" dirty="0" smtClean="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
            </a:pPr>
            <a:r>
              <a:rPr lang="en-IN" u="sng" dirty="0">
                <a:latin typeface="Times New Roman" panose="02020603050405020304" pitchFamily="18" charset="0"/>
                <a:cs typeface="Times New Roman" panose="02020603050405020304" pitchFamily="18" charset="0"/>
              </a:rPr>
              <a:t>Butyric acid Fermentation: </a:t>
            </a:r>
            <a:r>
              <a:rPr lang="en-IN" dirty="0">
                <a:latin typeface="Times New Roman" panose="02020603050405020304" pitchFamily="18" charset="0"/>
                <a:cs typeface="Times New Roman" panose="02020603050405020304" pitchFamily="18" charset="0"/>
              </a:rPr>
              <a:t>This type of fermentation is characteristic of obligate anaerobic bacteria of genus clostridium. This occurs in retting of jute fibre, rancid butter, tobacco processing and tanning of leather. Butyric acid is produced in the human colon as a product of dietary fibre fermentation. </a:t>
            </a:r>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1"/>
          <a:stretch>
            <a:fillRect/>
          </a:stretch>
        </p:blipFill>
        <p:spPr>
          <a:xfrm>
            <a:off x="762000" y="3429000"/>
            <a:ext cx="8001000" cy="618891"/>
          </a:xfrm>
          <a:prstGeom prst="rect">
            <a:avLst/>
          </a:prstGeom>
        </p:spPr>
      </p:pic>
      <p:pic>
        <p:nvPicPr>
          <p:cNvPr id="5" name="Picture 4"/>
          <p:cNvPicPr>
            <a:picLocks noChangeAspect="1"/>
          </p:cNvPicPr>
          <p:nvPr/>
        </p:nvPicPr>
        <p:blipFill>
          <a:blip r:embed="rId2"/>
          <a:stretch>
            <a:fillRect/>
          </a:stretch>
        </p:blipFill>
        <p:spPr>
          <a:xfrm>
            <a:off x="3052762" y="6065912"/>
            <a:ext cx="4033838" cy="528107"/>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8229600" cy="5486407"/>
          </a:xfrm>
        </p:spPr>
        <p:txBody>
          <a:bodyPr/>
          <a:lstStyle/>
          <a:p>
            <a:pPr marL="0" indent="0" algn="just">
              <a:buNone/>
            </a:pPr>
            <a:r>
              <a:rPr lang="en-US" dirty="0" smtClean="0"/>
              <a:t>3</a:t>
            </a:r>
            <a:r>
              <a:rPr lang="en-US" dirty="0" smtClean="0">
                <a:latin typeface="Times New Roman" panose="02020603050405020304" pitchFamily="18" charset="0"/>
                <a:cs typeface="Times New Roman" panose="02020603050405020304" pitchFamily="18" charset="0"/>
              </a:rPr>
              <a:t>. On the basis of fermentation system</a:t>
            </a:r>
            <a:endParaRPr lang="en-US" dirty="0" smtClean="0">
              <a:latin typeface="Times New Roman" panose="02020603050405020304" pitchFamily="18" charset="0"/>
              <a:cs typeface="Times New Roman" panose="02020603050405020304" pitchFamily="18" charset="0"/>
            </a:endParaRPr>
          </a:p>
          <a:p>
            <a:pPr algn="just">
              <a:lnSpc>
                <a:spcPct val="150000"/>
              </a:lnSpc>
            </a:pPr>
            <a:r>
              <a:rPr lang="en-US" u="sng" dirty="0" smtClean="0">
                <a:latin typeface="Times New Roman" panose="02020603050405020304" pitchFamily="18" charset="0"/>
                <a:cs typeface="Times New Roman" panose="02020603050405020304" pitchFamily="18" charset="0"/>
              </a:rPr>
              <a:t>Submerged </a:t>
            </a:r>
            <a:r>
              <a:rPr lang="en-US" u="sng" dirty="0">
                <a:latin typeface="Times New Roman" panose="02020603050405020304" pitchFamily="18" charset="0"/>
                <a:cs typeface="Times New Roman" panose="02020603050405020304" pitchFamily="18" charset="0"/>
              </a:rPr>
              <a:t>state </a:t>
            </a:r>
            <a:r>
              <a:rPr lang="en-US" u="sng" dirty="0" smtClean="0">
                <a:latin typeface="Times New Roman" panose="02020603050405020304" pitchFamily="18" charset="0"/>
                <a:cs typeface="Times New Roman" panose="02020603050405020304" pitchFamily="18" charset="0"/>
              </a:rPr>
              <a:t>fermentation (</a:t>
            </a:r>
            <a:r>
              <a:rPr lang="en-US" u="sng" dirty="0" err="1" smtClean="0">
                <a:latin typeface="Times New Roman" panose="02020603050405020304" pitchFamily="18" charset="0"/>
                <a:cs typeface="Times New Roman" panose="02020603050405020304" pitchFamily="18" charset="0"/>
              </a:rPr>
              <a:t>SmF</a:t>
            </a:r>
            <a:r>
              <a:rPr lang="en-US" u="sng" dirty="0" smtClean="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involves </a:t>
            </a:r>
            <a:r>
              <a:rPr lang="en-IN" dirty="0">
                <a:latin typeface="Times New Roman" panose="02020603050405020304" pitchFamily="18" charset="0"/>
                <a:cs typeface="Times New Roman" panose="02020603050405020304" pitchFamily="18" charset="0"/>
              </a:rPr>
              <a:t>inoculation of the microbial culture into the liquid medium for production of the desired product.</a:t>
            </a:r>
            <a:r>
              <a:rPr lang="en-US"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lnSpc>
                <a:spcPct val="150000"/>
              </a:lnSpc>
            </a:pPr>
            <a:r>
              <a:rPr lang="en-IN" dirty="0" smtClean="0">
                <a:latin typeface="Times New Roman" panose="02020603050405020304" pitchFamily="18" charset="0"/>
                <a:cs typeface="Times New Roman" panose="02020603050405020304" pitchFamily="18" charset="0"/>
              </a:rPr>
              <a:t>Most </a:t>
            </a:r>
            <a:r>
              <a:rPr lang="en-IN" dirty="0">
                <a:latin typeface="Times New Roman" panose="02020603050405020304" pitchFamily="18" charset="0"/>
                <a:cs typeface="Times New Roman" panose="02020603050405020304" pitchFamily="18" charset="0"/>
              </a:rPr>
              <a:t>of the commercial products are produced through the </a:t>
            </a:r>
            <a:r>
              <a:rPr lang="en-IN" dirty="0" err="1">
                <a:latin typeface="Times New Roman" panose="02020603050405020304" pitchFamily="18" charset="0"/>
                <a:cs typeface="Times New Roman" panose="02020603050405020304" pitchFamily="18" charset="0"/>
              </a:rPr>
              <a:t>SmF</a:t>
            </a: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processes</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Fungal species such as </a:t>
            </a:r>
            <a:r>
              <a:rPr lang="en-IN" i="1" dirty="0" err="1">
                <a:latin typeface="Times New Roman" panose="02020603050405020304" pitchFamily="18" charset="0"/>
                <a:cs typeface="Times New Roman" panose="02020603050405020304" pitchFamily="18" charset="0"/>
              </a:rPr>
              <a:t>Aspergillus</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niger</a:t>
            </a:r>
            <a:r>
              <a:rPr lang="en-IN" i="1" dirty="0">
                <a:latin typeface="Times New Roman" panose="02020603050405020304" pitchFamily="18" charset="0"/>
                <a:cs typeface="Times New Roman" panose="02020603050405020304" pitchFamily="18" charset="0"/>
              </a:rPr>
              <a:t>, A. </a:t>
            </a:r>
            <a:r>
              <a:rPr lang="en-IN" i="1" dirty="0" err="1">
                <a:latin typeface="Times New Roman" panose="02020603050405020304" pitchFamily="18" charset="0"/>
                <a:cs typeface="Times New Roman" panose="02020603050405020304" pitchFamily="18" charset="0"/>
              </a:rPr>
              <a:t>terreus</a:t>
            </a:r>
            <a:r>
              <a:rPr lang="en-IN" i="1" dirty="0">
                <a:latin typeface="Times New Roman" panose="02020603050405020304" pitchFamily="18" charset="0"/>
                <a:cs typeface="Times New Roman" panose="02020603050405020304" pitchFamily="18" charset="0"/>
              </a:rPr>
              <a:t>, A. </a:t>
            </a:r>
            <a:r>
              <a:rPr lang="en-IN" i="1" dirty="0" err="1">
                <a:latin typeface="Times New Roman" panose="02020603050405020304" pitchFamily="18" charset="0"/>
                <a:cs typeface="Times New Roman" panose="02020603050405020304" pitchFamily="18" charset="0"/>
              </a:rPr>
              <a:t>tamarii</a:t>
            </a:r>
            <a:r>
              <a:rPr lang="en-IN" i="1" dirty="0">
                <a:latin typeface="Times New Roman" panose="02020603050405020304" pitchFamily="18" charset="0"/>
                <a:cs typeface="Times New Roman" panose="02020603050405020304" pitchFamily="18" charset="0"/>
              </a:rPr>
              <a:t>, </a:t>
            </a:r>
            <a:r>
              <a:rPr lang="en-IN" i="1" dirty="0" err="1">
                <a:latin typeface="Times New Roman" panose="02020603050405020304" pitchFamily="18" charset="0"/>
                <a:cs typeface="Times New Roman" panose="02020603050405020304" pitchFamily="18" charset="0"/>
              </a:rPr>
              <a:t>Fusarium</a:t>
            </a:r>
            <a:r>
              <a:rPr lang="en-IN" i="1"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and</a:t>
            </a:r>
            <a:r>
              <a:rPr lang="en-IN" i="1" dirty="0">
                <a:latin typeface="Times New Roman" panose="02020603050405020304" pitchFamily="18" charset="0"/>
                <a:cs typeface="Times New Roman" panose="02020603050405020304" pitchFamily="18" charset="0"/>
              </a:rPr>
              <a:t> </a:t>
            </a:r>
            <a:r>
              <a:rPr lang="en-IN" i="1" dirty="0" err="1" smtClean="0">
                <a:latin typeface="Times New Roman" panose="02020603050405020304" pitchFamily="18" charset="0"/>
                <a:cs typeface="Times New Roman" panose="02020603050405020304" pitchFamily="18" charset="0"/>
              </a:rPr>
              <a:t>Penicillium</a:t>
            </a:r>
            <a:r>
              <a:rPr lang="en-IN" i="1" dirty="0" smtClean="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are used for this type of fermentation</a:t>
            </a:r>
            <a:r>
              <a:rPr lang="en-IN" i="1" dirty="0" smtClean="0">
                <a:latin typeface="Times New Roman" panose="02020603050405020304" pitchFamily="18" charset="0"/>
                <a:cs typeface="Times New Roman" panose="02020603050405020304" pitchFamily="18" charset="0"/>
              </a:rPr>
              <a:t>.</a:t>
            </a:r>
            <a:endParaRPr lang="en-IN" i="1" dirty="0" smtClean="0">
              <a:latin typeface="Times New Roman" panose="02020603050405020304" pitchFamily="18" charset="0"/>
              <a:cs typeface="Times New Roman" panose="02020603050405020304" pitchFamily="18" charset="0"/>
            </a:endParaRPr>
          </a:p>
          <a:p>
            <a:pPr algn="just">
              <a:lnSpc>
                <a:spcPct val="150000"/>
              </a:lnSpc>
            </a:pPr>
            <a:r>
              <a:rPr lang="en-IN" dirty="0" err="1">
                <a:latin typeface="Times New Roman" panose="02020603050405020304" pitchFamily="18" charset="0"/>
                <a:cs typeface="Times New Roman" panose="02020603050405020304" pitchFamily="18" charset="0"/>
              </a:rPr>
              <a:t>SmF</a:t>
            </a: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utilizes </a:t>
            </a:r>
            <a:r>
              <a:rPr lang="en-IN" dirty="0">
                <a:latin typeface="Times New Roman" panose="02020603050405020304" pitchFamily="18" charset="0"/>
                <a:cs typeface="Times New Roman" panose="02020603050405020304" pitchFamily="18" charset="0"/>
              </a:rPr>
              <a:t>free flowing liquid substrates, such as </a:t>
            </a:r>
            <a:r>
              <a:rPr lang="en-IN" dirty="0" smtClean="0">
                <a:latin typeface="Times New Roman" panose="02020603050405020304" pitchFamily="18" charset="0"/>
                <a:cs typeface="Times New Roman" panose="02020603050405020304" pitchFamily="18" charset="0"/>
              </a:rPr>
              <a:t>molasses and </a:t>
            </a:r>
            <a:r>
              <a:rPr lang="en-IN" dirty="0">
                <a:latin typeface="Times New Roman" panose="02020603050405020304" pitchFamily="18" charset="0"/>
                <a:cs typeface="Times New Roman" panose="02020603050405020304" pitchFamily="18" charset="0"/>
              </a:rPr>
              <a:t>broths</a:t>
            </a:r>
            <a:r>
              <a:rPr lang="en-IN" b="1" i="1" dirty="0" smtClean="0">
                <a:latin typeface="Times New Roman" panose="02020603050405020304" pitchFamily="18" charset="0"/>
                <a:cs typeface="Times New Roman" panose="02020603050405020304" pitchFamily="18" charset="0"/>
              </a:rPr>
              <a:t>.</a:t>
            </a:r>
            <a:endParaRPr lang="en-IN" b="1" i="1"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An additional advantage of this technique is </a:t>
            </a:r>
            <a:r>
              <a:rPr lang="en-IN" dirty="0" err="1">
                <a:latin typeface="Times New Roman" panose="02020603050405020304" pitchFamily="18" charset="0"/>
                <a:cs typeface="Times New Roman" panose="02020603050405020304" pitchFamily="18" charset="0"/>
              </a:rPr>
              <a:t>thatpurification</a:t>
            </a:r>
            <a:r>
              <a:rPr lang="en-IN" dirty="0">
                <a:latin typeface="Times New Roman" panose="02020603050405020304" pitchFamily="18" charset="0"/>
                <a:cs typeface="Times New Roman" panose="02020603050405020304" pitchFamily="18" charset="0"/>
              </a:rPr>
              <a:t> of products is easier. </a:t>
            </a:r>
            <a:r>
              <a:rPr lang="en-IN" dirty="0" err="1">
                <a:latin typeface="Times New Roman" panose="02020603050405020304" pitchFamily="18" charset="0"/>
                <a:cs typeface="Times New Roman" panose="02020603050405020304" pitchFamily="18" charset="0"/>
              </a:rPr>
              <a:t>SmF</a:t>
            </a:r>
            <a:r>
              <a:rPr lang="en-IN" dirty="0">
                <a:latin typeface="Times New Roman" panose="02020603050405020304" pitchFamily="18" charset="0"/>
                <a:cs typeface="Times New Roman" panose="02020603050405020304" pitchFamily="18" charset="0"/>
              </a:rPr>
              <a:t> is primarily used </a:t>
            </a:r>
            <a:r>
              <a:rPr lang="en-IN" dirty="0" err="1">
                <a:latin typeface="Times New Roman" panose="02020603050405020304" pitchFamily="18" charset="0"/>
                <a:cs typeface="Times New Roman" panose="02020603050405020304" pitchFamily="18" charset="0"/>
              </a:rPr>
              <a:t>inthe</a:t>
            </a:r>
            <a:r>
              <a:rPr lang="en-IN" dirty="0">
                <a:latin typeface="Times New Roman" panose="02020603050405020304" pitchFamily="18" charset="0"/>
                <a:cs typeface="Times New Roman" panose="02020603050405020304" pitchFamily="18" charset="0"/>
              </a:rPr>
              <a:t> extraction of secondary metabolites that need to </a:t>
            </a:r>
            <a:r>
              <a:rPr lang="en-IN" dirty="0" smtClean="0">
                <a:latin typeface="Times New Roman" panose="02020603050405020304" pitchFamily="18" charset="0"/>
                <a:cs typeface="Times New Roman" panose="02020603050405020304" pitchFamily="18" charset="0"/>
              </a:rPr>
              <a:t>be used </a:t>
            </a:r>
            <a:r>
              <a:rPr lang="en-IN" dirty="0">
                <a:latin typeface="Times New Roman" panose="02020603050405020304" pitchFamily="18" charset="0"/>
                <a:cs typeface="Times New Roman" panose="02020603050405020304" pitchFamily="18" charset="0"/>
              </a:rPr>
              <a:t>in liquid form.</a:t>
            </a:r>
            <a:endParaRPr lang="en-IN"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1">
            <a:duotone>
              <a:prstClr val="black"/>
              <a:schemeClr val="accent4">
                <a:tint val="45000"/>
                <a:satMod val="400000"/>
              </a:schemeClr>
            </a:duotone>
          </a:blip>
          <a:stretch>
            <a:fillRect/>
          </a:stretch>
        </p:blipFill>
        <p:spPr>
          <a:xfrm>
            <a:off x="990600" y="990600"/>
            <a:ext cx="7498382" cy="5414682"/>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10600" cy="5410199"/>
          </a:xfrm>
        </p:spPr>
        <p:txBody>
          <a:bodyPr>
            <a:normAutofit lnSpcReduction="10000"/>
          </a:bodyPr>
          <a:lstStyle/>
          <a:p>
            <a:pPr marL="0" indent="0" algn="just">
              <a:lnSpc>
                <a:spcPct val="150000"/>
              </a:lnSpc>
              <a:buNone/>
            </a:pPr>
            <a:r>
              <a:rPr lang="en-US" u="sng" dirty="0" smtClean="0">
                <a:latin typeface="Times New Roman" panose="02020603050405020304" pitchFamily="18" charset="0"/>
                <a:cs typeface="Times New Roman" panose="02020603050405020304" pitchFamily="18" charset="0"/>
              </a:rPr>
              <a:t>Solid State Fermentation (SSF)</a:t>
            </a:r>
            <a:endParaRPr lang="en-US" u="sng"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Solid state fermentation is a manufacturing process used in the production of fuel, food, pharmaceutical and industrial products. </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smtClean="0">
                <a:latin typeface="Times New Roman" panose="02020603050405020304" pitchFamily="18" charset="0"/>
                <a:cs typeface="Times New Roman" panose="02020603050405020304" pitchFamily="18" charset="0"/>
              </a:rPr>
              <a:t>It </a:t>
            </a:r>
            <a:r>
              <a:rPr lang="en-IN" dirty="0">
                <a:latin typeface="Times New Roman" panose="02020603050405020304" pitchFamily="18" charset="0"/>
                <a:cs typeface="Times New Roman" panose="02020603050405020304" pitchFamily="18" charset="0"/>
              </a:rPr>
              <a:t>is used as an alternative to submerged fermentation. It is known in Japan as Koji fermentation and has existed for many years</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It is the use of microorganisms in a controlled environment to produce enzymes, fuel and nutrients. Solid state fermentation occurs in the absence of free water</a:t>
            </a:r>
            <a:r>
              <a:rPr lang="en-IN" dirty="0"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 It is a much more simple process which requires a lot less energy. It produces a much higher volumetric productivity and it is similar to the natural environment of certain fungi. </a:t>
            </a:r>
            <a:endParaRPr lang="en-IN"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1"/>
          <a:stretch>
            <a:fillRect/>
          </a:stretch>
        </p:blipFill>
        <p:spPr>
          <a:xfrm>
            <a:off x="464238" y="1187102"/>
            <a:ext cx="8334284" cy="4375498"/>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1"/>
          <a:stretch>
            <a:fillRect/>
          </a:stretch>
        </p:blipFill>
        <p:spPr>
          <a:xfrm>
            <a:off x="762000" y="1828800"/>
            <a:ext cx="7712186" cy="31242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686800" cy="5410199"/>
          </a:xfrm>
        </p:spPr>
        <p:txBody>
          <a:bodyPr/>
          <a:lstStyle/>
          <a:p>
            <a:pPr algn="just">
              <a:lnSpc>
                <a:spcPct val="150000"/>
              </a:lnSpc>
            </a:pPr>
            <a:r>
              <a:rPr lang="en-IN" dirty="0">
                <a:latin typeface="Times New Roman" panose="02020603050405020304" pitchFamily="18" charset="0"/>
                <a:cs typeface="Times New Roman" panose="02020603050405020304" pitchFamily="18" charset="0"/>
              </a:rPr>
              <a:t>Batch </a:t>
            </a:r>
            <a:r>
              <a:rPr lang="en-IN" dirty="0" smtClean="0">
                <a:latin typeface="Times New Roman" panose="02020603050405020304" pitchFamily="18" charset="0"/>
                <a:cs typeface="Times New Roman" panose="02020603050405020304" pitchFamily="18" charset="0"/>
              </a:rPr>
              <a:t>fermentation: </a:t>
            </a:r>
            <a:r>
              <a:rPr lang="en-IN" dirty="0">
                <a:latin typeface="Times New Roman" panose="02020603050405020304" pitchFamily="18" charset="0"/>
                <a:cs typeface="Times New Roman" panose="02020603050405020304" pitchFamily="18" charset="0"/>
              </a:rPr>
              <a:t>is a process where all the substrate and nutrients are added at zero time or soon after inoculation takes place, and the vessel is allowed under a controlled environment to proceed until maximum end product concentration is </a:t>
            </a:r>
            <a:r>
              <a:rPr lang="en-IN" dirty="0" smtClean="0">
                <a:latin typeface="Times New Roman" panose="02020603050405020304" pitchFamily="18" charset="0"/>
                <a:cs typeface="Times New Roman" panose="02020603050405020304" pitchFamily="18" charset="0"/>
              </a:rPr>
              <a:t>achieved.</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US" dirty="0" smtClean="0">
                <a:latin typeface="Times New Roman" panose="02020603050405020304" pitchFamily="18" charset="0"/>
                <a:cs typeface="Times New Roman" panose="02020603050405020304" pitchFamily="18" charset="0"/>
              </a:rPr>
              <a:t>Continuous fermentation: </a:t>
            </a:r>
            <a:r>
              <a:rPr lang="en-IN" dirty="0">
                <a:latin typeface="Times New Roman" panose="02020603050405020304" pitchFamily="18" charset="0"/>
                <a:cs typeface="Times New Roman" panose="02020603050405020304" pitchFamily="18" charset="0"/>
              </a:rPr>
              <a:t>Continuous fermentation is an open operation system with continuous addition and discharge of the solution in the system. Microorganisms and sterile nutrient solution are added homogeneously to the bioreactor, continuously, while nutrient solution and microorganisms are transformed equivalently in the system.</a:t>
            </a:r>
            <a:endParaRPr lang="en-IN"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7821090" cy="766482"/>
          </a:xfrm>
        </p:spPr>
        <p:txBody>
          <a:bodyPr/>
          <a:lstStyle/>
          <a:p>
            <a:pPr algn="just"/>
            <a:r>
              <a:rPr lang="en-US" sz="2800" dirty="0" smtClean="0">
                <a:latin typeface="Times New Roman" panose="02020603050405020304" pitchFamily="18" charset="0"/>
                <a:cs typeface="Times New Roman" panose="02020603050405020304" pitchFamily="18" charset="0"/>
              </a:rPr>
              <a:t>BATCH AND CONTINUOUS FERMENTATION</a:t>
            </a:r>
            <a:endParaRPr lang="en-IN" sz="28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1"/>
          <a:stretch>
            <a:fillRect/>
          </a:stretch>
        </p:blipFill>
        <p:spPr>
          <a:xfrm>
            <a:off x="689506" y="1752600"/>
            <a:ext cx="8398935" cy="47244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690282"/>
          </a:xfrm>
        </p:spPr>
        <p:txBody>
          <a:bodyPr/>
          <a:lstStyle/>
          <a:p>
            <a:r>
              <a:rPr lang="en-IN" sz="2800" b="1" u="sng" dirty="0" smtClean="0">
                <a:latin typeface="Times New Roman" panose="02020603050405020304" pitchFamily="18" charset="0"/>
                <a:cs typeface="Times New Roman" panose="02020603050405020304" pitchFamily="18" charset="0"/>
              </a:rPr>
              <a:t>FERMENTER DESIGN AND OPERATION</a:t>
            </a:r>
            <a:endParaRPr lang="en-IN" sz="2800" b="1" u="sng" dirty="0">
              <a:latin typeface="Times New Roman" panose="02020603050405020304" pitchFamily="18" charset="0"/>
              <a:cs typeface="Times New Roman" panose="02020603050405020304" pitchFamily="18" charset="0"/>
            </a:endParaRPr>
          </a:p>
        </p:txBody>
      </p:sp>
      <p:pic>
        <p:nvPicPr>
          <p:cNvPr id="3" name="Content Placeholder 2"/>
          <p:cNvPicPr>
            <a:picLocks noGrp="1" noChangeAspect="1"/>
          </p:cNvPicPr>
          <p:nvPr>
            <p:ph idx="1"/>
          </p:nvPr>
        </p:nvPicPr>
        <p:blipFill>
          <a:blip r:embed="rId1">
            <a:duotone>
              <a:prstClr val="black"/>
              <a:schemeClr val="accent4">
                <a:tint val="45000"/>
                <a:satMod val="400000"/>
              </a:schemeClr>
            </a:duotone>
          </a:blip>
          <a:stretch>
            <a:fillRect/>
          </a:stretch>
        </p:blipFill>
        <p:spPr>
          <a:xfrm>
            <a:off x="1752600" y="1295400"/>
            <a:ext cx="5109883" cy="48768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690282"/>
          </a:xfrm>
        </p:spPr>
        <p:txBody>
          <a:bodyPr/>
          <a:lstStyle/>
          <a:p>
            <a:r>
              <a:rPr lang="en-IN" sz="3200" b="1" u="sng" dirty="0"/>
              <a:t>FERMENTED FOODS</a:t>
            </a:r>
            <a:endParaRPr lang="en-IN" sz="3200" b="1" u="sng" dirty="0"/>
          </a:p>
        </p:txBody>
      </p:sp>
      <p:sp>
        <p:nvSpPr>
          <p:cNvPr id="3" name="Content Placeholder 2"/>
          <p:cNvSpPr>
            <a:spLocks noGrp="1"/>
          </p:cNvSpPr>
          <p:nvPr>
            <p:ph idx="1"/>
          </p:nvPr>
        </p:nvSpPr>
        <p:spPr>
          <a:xfrm>
            <a:off x="304800" y="1143000"/>
            <a:ext cx="8610600" cy="5410199"/>
          </a:xfrm>
        </p:spPr>
        <p:txBody>
          <a:bodyPr/>
          <a:lstStyle/>
          <a:p>
            <a:pPr algn="just">
              <a:lnSpc>
                <a:spcPct val="150000"/>
              </a:lnSpc>
            </a:pPr>
            <a:r>
              <a:rPr lang="en-IN" dirty="0">
                <a:latin typeface="Times New Roman" panose="02020603050405020304" pitchFamily="18" charset="0"/>
                <a:cs typeface="Times New Roman" panose="02020603050405020304" pitchFamily="18" charset="0"/>
              </a:rPr>
              <a:t>Traditional fermented food is not only the staple food for most of developing countries but also the key healthy food for developed </a:t>
            </a:r>
            <a:r>
              <a:rPr lang="en-IN" dirty="0" smtClean="0">
                <a:latin typeface="Times New Roman" panose="02020603050405020304" pitchFamily="18" charset="0"/>
                <a:cs typeface="Times New Roman" panose="02020603050405020304" pitchFamily="18" charset="0"/>
              </a:rPr>
              <a:t>countries.</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As the healthy function of these foods are gradually discovered, more and more high throughput biotechnologies are being used to promote the old and new </a:t>
            </a:r>
            <a:r>
              <a:rPr lang="en-IN" dirty="0" smtClean="0">
                <a:latin typeface="Times New Roman" panose="02020603050405020304" pitchFamily="18" charset="0"/>
                <a:cs typeface="Times New Roman" panose="02020603050405020304" pitchFamily="18" charset="0"/>
              </a:rPr>
              <a:t>industry.</a:t>
            </a:r>
            <a:endParaRPr lang="en-IN" dirty="0" smtClean="0">
              <a:latin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cs typeface="Times New Roman" panose="02020603050405020304" pitchFamily="18" charset="0"/>
              </a:rPr>
              <a:t>The application and progress of the high throughput biotechnologies into traditional fermented food industries like fermented milk products (yogurt, cheese), fermented sausages, fermented vegetables (</a:t>
            </a:r>
            <a:r>
              <a:rPr lang="en-IN" dirty="0" err="1">
                <a:latin typeface="Times New Roman" panose="02020603050405020304" pitchFamily="18" charset="0"/>
                <a:cs typeface="Times New Roman" panose="02020603050405020304" pitchFamily="18" charset="0"/>
              </a:rPr>
              <a:t>kimchi</a:t>
            </a:r>
            <a:r>
              <a:rPr lang="en-IN" dirty="0">
                <a:latin typeface="Times New Roman" panose="02020603050405020304" pitchFamily="18" charset="0"/>
                <a:cs typeface="Times New Roman" panose="02020603050405020304" pitchFamily="18" charset="0"/>
              </a:rPr>
              <a:t>, sauerkraut), fermented cereals (sourdough) and fermented beans (tempeh, </a:t>
            </a:r>
            <a:r>
              <a:rPr lang="en-IN" dirty="0" err="1">
                <a:latin typeface="Times New Roman" panose="02020603050405020304" pitchFamily="18" charset="0"/>
                <a:cs typeface="Times New Roman" panose="02020603050405020304" pitchFamily="18" charset="0"/>
              </a:rPr>
              <a:t>natto</a:t>
            </a:r>
            <a:r>
              <a:rPr lang="en-IN" dirty="0">
                <a:latin typeface="Times New Roman" panose="02020603050405020304" pitchFamily="18" charset="0"/>
                <a:cs typeface="Times New Roman" panose="02020603050405020304" pitchFamily="18" charset="0"/>
              </a:rPr>
              <a:t>) are gaining momentum.</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25118</Words>
  <Application>WPS Presentation</Application>
  <PresentationFormat>On-screen Show (4:3)</PresentationFormat>
  <Paragraphs>262</Paragraphs>
  <Slides>45</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45</vt:i4>
      </vt:variant>
    </vt:vector>
  </HeadingPairs>
  <TitlesOfParts>
    <vt:vector size="60" baseType="lpstr">
      <vt:lpstr>Arial</vt:lpstr>
      <vt:lpstr>SimSun</vt:lpstr>
      <vt:lpstr>Wingdings</vt:lpstr>
      <vt:lpstr>Wingdings 3</vt:lpstr>
      <vt:lpstr>Arial</vt:lpstr>
      <vt:lpstr>Andalus</vt:lpstr>
      <vt:lpstr>Baskerville Old Face</vt:lpstr>
      <vt:lpstr>Times New Roman</vt:lpstr>
      <vt:lpstr>Cantarell</vt:lpstr>
      <vt:lpstr>Segoe Print</vt:lpstr>
      <vt:lpstr>Century Gothic</vt:lpstr>
      <vt:lpstr>Microsoft YaHei</vt:lpstr>
      <vt:lpstr>Arial Unicode MS</vt:lpstr>
      <vt:lpstr>Calibri</vt:lpstr>
      <vt:lpstr>Ion</vt:lpstr>
      <vt:lpstr>Fermentation Technology</vt:lpstr>
      <vt:lpstr>Contents.</vt:lpstr>
      <vt:lpstr>HISTORY OF FERMENTATION</vt:lpstr>
      <vt:lpstr>PowerPoint 演示文稿</vt:lpstr>
      <vt:lpstr>INTRODUCTION</vt:lpstr>
      <vt:lpstr>PowerPoint 演示文稿</vt:lpstr>
      <vt:lpstr>MEDIA FORMULATION</vt:lpstr>
      <vt:lpstr>COMPONENTS OF MEDIA </vt:lpstr>
      <vt:lpstr>PowerPoint 演示文稿</vt:lpstr>
      <vt:lpstr>PowerPoint 演示文稿</vt:lpstr>
      <vt:lpstr>PowerPoint 演示文稿</vt:lpstr>
      <vt:lpstr>PowerPoint 演示文稿</vt:lpstr>
      <vt:lpstr>CHARACTERISTICS OF MEDIA</vt:lpstr>
      <vt:lpstr>PROCESS OPTIMIZATION</vt:lpstr>
      <vt:lpstr>PowerPoint 演示文稿</vt:lpstr>
      <vt:lpstr>PowerPoint 演示文稿</vt:lpstr>
      <vt:lpstr>PowerPoint 演示文稿</vt:lpstr>
      <vt:lpstr>MICROORGANISMS USED IN FOOD FERMENTATION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Types of Fermentation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BATCH AND CONTINUOUS FERMENTATION</vt:lpstr>
      <vt:lpstr>FERMENTER DESIGN AND OPERATION</vt:lpstr>
      <vt:lpstr>FERMENTED FOODS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FERMENTED FOOD</dc:title>
  <dc:creator>MY</dc:creator>
  <cp:lastModifiedBy>Sherlock</cp:lastModifiedBy>
  <cp:revision>133</cp:revision>
  <dcterms:created xsi:type="dcterms:W3CDTF">2022-05-21T18:22:00Z</dcterms:created>
  <dcterms:modified xsi:type="dcterms:W3CDTF">2024-08-20T17:19:09Z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B4C64BD05FA74F6C9AA6E844CE89AC5D_13</vt:lpwstr>
  </property>
  <property fmtid="{D5CDD505-2E9C-101B-9397-08002B2CF9AE}" pid="3" name="KSOProductBuildVer">
    <vt:lpwstr>1033-12.2.0.17545</vt:lpwstr>
  </property>
</Properties>
</file>